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4"/>
  </p:sldMasterIdLst>
  <p:notesMasterIdLst>
    <p:notesMasterId r:id="rId93"/>
  </p:notesMasterIdLst>
  <p:sldIdLst>
    <p:sldId id="256" r:id="rId5"/>
    <p:sldId id="386" r:id="rId6"/>
    <p:sldId id="425" r:id="rId7"/>
    <p:sldId id="426" r:id="rId8"/>
    <p:sldId id="257" r:id="rId9"/>
    <p:sldId id="287" r:id="rId10"/>
    <p:sldId id="357" r:id="rId11"/>
    <p:sldId id="314" r:id="rId12"/>
    <p:sldId id="324" r:id="rId13"/>
    <p:sldId id="315" r:id="rId14"/>
    <p:sldId id="354" r:id="rId15"/>
    <p:sldId id="318" r:id="rId16"/>
    <p:sldId id="419" r:id="rId17"/>
    <p:sldId id="320" r:id="rId18"/>
    <p:sldId id="325" r:id="rId19"/>
    <p:sldId id="322" r:id="rId20"/>
    <p:sldId id="323" r:id="rId21"/>
    <p:sldId id="326" r:id="rId22"/>
    <p:sldId id="327" r:id="rId23"/>
    <p:sldId id="359" r:id="rId24"/>
    <p:sldId id="430" r:id="rId25"/>
    <p:sldId id="442" r:id="rId26"/>
    <p:sldId id="434" r:id="rId27"/>
    <p:sldId id="439" r:id="rId28"/>
    <p:sldId id="356" r:id="rId29"/>
    <p:sldId id="440" r:id="rId30"/>
    <p:sldId id="358" r:id="rId31"/>
    <p:sldId id="387" r:id="rId32"/>
    <p:sldId id="427" r:id="rId33"/>
    <p:sldId id="428" r:id="rId34"/>
    <p:sldId id="441" r:id="rId35"/>
    <p:sldId id="351" r:id="rId36"/>
    <p:sldId id="328" r:id="rId37"/>
    <p:sldId id="380" r:id="rId38"/>
    <p:sldId id="381" r:id="rId39"/>
    <p:sldId id="382" r:id="rId40"/>
    <p:sldId id="329" r:id="rId41"/>
    <p:sldId id="383" r:id="rId42"/>
    <p:sldId id="384" r:id="rId43"/>
    <p:sldId id="362" r:id="rId44"/>
    <p:sldId id="374" r:id="rId45"/>
    <p:sldId id="385" r:id="rId46"/>
    <p:sldId id="334" r:id="rId47"/>
    <p:sldId id="391" r:id="rId48"/>
    <p:sldId id="340" r:id="rId49"/>
    <p:sldId id="341" r:id="rId50"/>
    <p:sldId id="342" r:id="rId51"/>
    <p:sldId id="343" r:id="rId52"/>
    <p:sldId id="344" r:id="rId53"/>
    <p:sldId id="345" r:id="rId54"/>
    <p:sldId id="349" r:id="rId55"/>
    <p:sldId id="290" r:id="rId56"/>
    <p:sldId id="421" r:id="rId57"/>
    <p:sldId id="392" r:id="rId58"/>
    <p:sldId id="422" r:id="rId59"/>
    <p:sldId id="402" r:id="rId60"/>
    <p:sldId id="401" r:id="rId61"/>
    <p:sldId id="429" r:id="rId62"/>
    <p:sldId id="443" r:id="rId63"/>
    <p:sldId id="444" r:id="rId64"/>
    <p:sldId id="400" r:id="rId65"/>
    <p:sldId id="399" r:id="rId66"/>
    <p:sldId id="398" r:id="rId67"/>
    <p:sldId id="397" r:id="rId68"/>
    <p:sldId id="396" r:id="rId69"/>
    <p:sldId id="395" r:id="rId70"/>
    <p:sldId id="394" r:id="rId71"/>
    <p:sldId id="393" r:id="rId72"/>
    <p:sldId id="379" r:id="rId73"/>
    <p:sldId id="336" r:id="rId74"/>
    <p:sldId id="367" r:id="rId75"/>
    <p:sldId id="369" r:id="rId76"/>
    <p:sldId id="368" r:id="rId77"/>
    <p:sldId id="339" r:id="rId78"/>
    <p:sldId id="370" r:id="rId79"/>
    <p:sldId id="338" r:id="rId80"/>
    <p:sldId id="404" r:id="rId81"/>
    <p:sldId id="405" r:id="rId82"/>
    <p:sldId id="417" r:id="rId83"/>
    <p:sldId id="420" r:id="rId84"/>
    <p:sldId id="431" r:id="rId85"/>
    <p:sldId id="432" r:id="rId86"/>
    <p:sldId id="433" r:id="rId87"/>
    <p:sldId id="445" r:id="rId88"/>
    <p:sldId id="446" r:id="rId89"/>
    <p:sldId id="447" r:id="rId90"/>
    <p:sldId id="448" r:id="rId91"/>
    <p:sldId id="449" r:id="rId9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>
      <p:cViewPr varScale="1">
        <p:scale>
          <a:sx n="72" d="100"/>
          <a:sy n="72" d="100"/>
        </p:scale>
        <p:origin x="576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viewProps" Target="viewProps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9F9A3-B82A-44A7-9A9A-F2DC4EC88C78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BBB4A-8CDE-48B6-9C29-C5A0B1E7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61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931A2-CC6A-44D8-8205-8A35BE5C16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D5D670-B2A6-4837-92CA-9970ECBA91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68AA8-8C63-45DC-AC06-D42632B65E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749EE-281E-4DBD-82A7-84518E3C61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07A8B-2710-4ACB-873C-3353DC5774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3A21E-7CDA-47CC-BF9A-6B01F59227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FFEB4-2DDF-4719-90C9-9EC68E5778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922D1-37B4-450D-9F9B-C972CC7769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AE29BC-0A7A-458E-A39F-04E6301DEB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34ED0D-9FFE-423A-A727-660E5D6770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07DC52-AEFD-42E4-A3C3-CC1D5DF3A9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F0E3473-E7E2-4B1B-83AF-2F2B054F63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4" Type="http://schemas.openxmlformats.org/officeDocument/2006/relationships/hyperlink" Target="http://www.andrewheming.com/2017/10/home-gym-set-up-guide-bonus-free.html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drewheming.com/2013/09/the-many-uses-of-circuit-training.html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drewheming.com/" TargetMode="External"/><Relationship Id="rId2" Type="http://schemas.openxmlformats.org/officeDocument/2006/relationships/hyperlink" Target="mailto:Andrew.Heming@twu.c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HemingTraining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C00000"/>
                </a:solidFill>
              </a:rPr>
              <a:t>Muscular Fitness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FNDN 102</a:t>
            </a:r>
          </a:p>
          <a:p>
            <a:pPr eaLnBrk="1" hangingPunct="1">
              <a:defRPr/>
            </a:pPr>
            <a:r>
              <a:rPr lang="en-US" dirty="0"/>
              <a:t>Exercise is more than cardio!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5400" b="1" dirty="0">
                <a:solidFill>
                  <a:srgbClr val="C00000"/>
                </a:solidFill>
              </a:rPr>
              <a:t>Physical fitness</a:t>
            </a:r>
            <a:endParaRPr lang="en-CA" sz="4800" b="1" dirty="0">
              <a:solidFill>
                <a:srgbClr val="C00000"/>
              </a:solidFill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8650" indent="-514350">
              <a:buFont typeface="+mj-lt"/>
              <a:buAutoNum type="arabicPeriod"/>
              <a:defRPr/>
            </a:pPr>
            <a:r>
              <a:rPr lang="en-CA" sz="3400" dirty="0"/>
              <a:t>Muscular strength </a:t>
            </a:r>
          </a:p>
          <a:p>
            <a:pPr marL="628650" indent="-514350">
              <a:buFont typeface="+mj-lt"/>
              <a:buAutoNum type="arabicPeriod"/>
              <a:defRPr/>
            </a:pPr>
            <a:r>
              <a:rPr lang="en-CA" sz="3400" dirty="0"/>
              <a:t>Muscular endurance</a:t>
            </a:r>
          </a:p>
          <a:p>
            <a:pPr marL="628650" indent="-514350">
              <a:buFont typeface="+mj-lt"/>
              <a:buAutoNum type="arabicPeriod"/>
              <a:defRPr/>
            </a:pPr>
            <a:r>
              <a:rPr lang="en-US" sz="3400" dirty="0"/>
              <a:t>Cardio?</a:t>
            </a:r>
          </a:p>
          <a:p>
            <a:pPr marL="628650" indent="-514350">
              <a:buFont typeface="+mj-lt"/>
              <a:buAutoNum type="arabicPeriod"/>
              <a:defRPr/>
            </a:pPr>
            <a:r>
              <a:rPr lang="en-US" sz="3400" dirty="0"/>
              <a:t>Flexibility?</a:t>
            </a:r>
          </a:p>
          <a:p>
            <a:pPr marL="628650" indent="-514350">
              <a:buFont typeface="+mj-lt"/>
              <a:buAutoNum type="arabicPeriod"/>
              <a:defRPr/>
            </a:pPr>
            <a:r>
              <a:rPr lang="en-US" sz="3400" dirty="0"/>
              <a:t>Body composition…</a:t>
            </a:r>
            <a:endParaRPr lang="en-CA" sz="3400" dirty="0"/>
          </a:p>
          <a:p>
            <a:pPr eaLnBrk="1" hangingPunct="1">
              <a:defRPr/>
            </a:pPr>
            <a:endParaRPr lang="en-C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1981200"/>
            <a:ext cx="3482645" cy="4419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287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5400" b="1" dirty="0">
                <a:solidFill>
                  <a:srgbClr val="C00000"/>
                </a:solidFill>
              </a:rPr>
              <a:t>Body 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71348"/>
            <a:ext cx="9753600" cy="5005651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CA" sz="3200" dirty="0"/>
              <a:t>Old thinking </a:t>
            </a:r>
          </a:p>
          <a:p>
            <a:pPr lvl="1">
              <a:defRPr/>
            </a:pPr>
            <a:r>
              <a:rPr lang="en-CA" sz="2800" dirty="0"/>
              <a:t>Increased metabolism</a:t>
            </a:r>
          </a:p>
          <a:p>
            <a:pPr lvl="2">
              <a:defRPr/>
            </a:pPr>
            <a:r>
              <a:rPr lang="en-US" sz="2400" dirty="0"/>
              <a:t>1lb muscle = 35-50 extra calories/day?</a:t>
            </a:r>
            <a:endParaRPr lang="en-CA" sz="2400" dirty="0"/>
          </a:p>
          <a:p>
            <a:pPr lvl="1">
              <a:defRPr/>
            </a:pPr>
            <a:r>
              <a:rPr lang="en-CA" sz="2800" dirty="0"/>
              <a:t>Increased EPOC?</a:t>
            </a:r>
          </a:p>
          <a:p>
            <a:pPr lvl="2">
              <a:defRPr/>
            </a:pPr>
            <a:r>
              <a:rPr lang="en-US" sz="2400" dirty="0"/>
              <a:t>Excess post-exercise oxygen consumption</a:t>
            </a:r>
            <a:endParaRPr lang="en-CA" sz="2400" dirty="0"/>
          </a:p>
          <a:p>
            <a:pPr lvl="1">
              <a:defRPr/>
            </a:pPr>
            <a:r>
              <a:rPr lang="en-US" sz="2800" dirty="0"/>
              <a:t>Hormones?</a:t>
            </a:r>
            <a:endParaRPr lang="en-CA" sz="2800" dirty="0"/>
          </a:p>
          <a:p>
            <a:r>
              <a:rPr lang="en-CA" sz="3200" dirty="0"/>
              <a:t>Build lean muscle</a:t>
            </a:r>
          </a:p>
          <a:p>
            <a:r>
              <a:rPr lang="en-CA" sz="3200" dirty="0"/>
              <a:t>Maintain lean muscle in calorie deficit </a:t>
            </a:r>
          </a:p>
          <a:p>
            <a:r>
              <a:rPr lang="en-US" sz="3200" dirty="0"/>
              <a:t>Energy in-efficiency</a:t>
            </a:r>
          </a:p>
          <a:p>
            <a:pPr lvl="1"/>
            <a:r>
              <a:rPr lang="en-US" sz="2800" dirty="0"/>
              <a:t>Better you get = more weight used = more calories burned </a:t>
            </a:r>
          </a:p>
          <a:p>
            <a:r>
              <a:rPr lang="en-CA" sz="3200" dirty="0"/>
              <a:t>Research: it decreased body fat while maintaining lean muscle </a:t>
            </a:r>
            <a:r>
              <a:rPr lang="en-CA" sz="2600" dirty="0"/>
              <a:t>(Miller et al., 2018)</a:t>
            </a:r>
            <a:endParaRPr lang="en-CA" sz="2800" dirty="0"/>
          </a:p>
          <a:p>
            <a:pPr lvl="1"/>
            <a:r>
              <a:rPr lang="en-CA" sz="2800" dirty="0"/>
              <a:t>Better when combined with nutrition intervention</a:t>
            </a:r>
          </a:p>
        </p:txBody>
      </p:sp>
    </p:spTree>
    <p:extLst>
      <p:ext uri="{BB962C8B-B14F-4D97-AF65-F5344CB8AC3E}">
        <p14:creationId xmlns:p14="http://schemas.microsoft.com/office/powerpoint/2010/main" val="3821064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800" b="1" dirty="0">
                <a:solidFill>
                  <a:srgbClr val="C00000"/>
                </a:solidFill>
              </a:rPr>
              <a:t>Aesthetics </a:t>
            </a:r>
            <a:endParaRPr lang="en-CA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1066800"/>
            <a:ext cx="4245871" cy="5387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4100" y="1278758"/>
            <a:ext cx="4191000" cy="53183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3962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76517" y="3244334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555555"/>
                </a:solidFill>
                <a:latin typeface="Amazon Ember"/>
              </a:rPr>
              <a:t>Christy Harrison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552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024" y="4003735"/>
            <a:ext cx="2719151" cy="233610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4388" y="214449"/>
            <a:ext cx="10160000" cy="1143000"/>
          </a:xfrm>
        </p:spPr>
        <p:txBody>
          <a:bodyPr/>
          <a:lstStyle/>
          <a:p>
            <a:r>
              <a:rPr lang="en-US" sz="5400" b="1" dirty="0">
                <a:solidFill>
                  <a:srgbClr val="C00000"/>
                </a:solidFill>
              </a:rPr>
              <a:t>Health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5181600" cy="5562600"/>
          </a:xfrm>
        </p:spPr>
        <p:txBody>
          <a:bodyPr>
            <a:normAutofit fontScale="55000" lnSpcReduction="20000"/>
          </a:bodyPr>
          <a:lstStyle/>
          <a:p>
            <a:r>
              <a:rPr lang="en-CA" sz="3300" dirty="0"/>
              <a:t>Bone health</a:t>
            </a:r>
            <a:endParaRPr lang="en-US" sz="3300" dirty="0"/>
          </a:p>
          <a:p>
            <a:r>
              <a:rPr lang="en-CA" sz="3300" dirty="0"/>
              <a:t>Increases bone density</a:t>
            </a:r>
            <a:endParaRPr lang="en-US" sz="3300" dirty="0"/>
          </a:p>
          <a:p>
            <a:r>
              <a:rPr lang="en-CA" sz="3300" dirty="0"/>
              <a:t>Joint health</a:t>
            </a:r>
            <a:endParaRPr lang="en-US" sz="3300" dirty="0"/>
          </a:p>
          <a:p>
            <a:r>
              <a:rPr lang="en-CA" sz="3300" dirty="0"/>
              <a:t>Reduced risk of fractures</a:t>
            </a:r>
            <a:endParaRPr lang="en-US" sz="3300" dirty="0"/>
          </a:p>
          <a:p>
            <a:r>
              <a:rPr lang="en-CA" sz="3300" dirty="0"/>
              <a:t>Help prevent osteoporosis</a:t>
            </a:r>
            <a:endParaRPr lang="en-US" sz="3300" dirty="0"/>
          </a:p>
          <a:p>
            <a:r>
              <a:rPr lang="en-CA" sz="3300" dirty="0"/>
              <a:t>Heart health</a:t>
            </a:r>
            <a:endParaRPr lang="en-US" sz="3300" dirty="0"/>
          </a:p>
          <a:p>
            <a:r>
              <a:rPr lang="en-CA" sz="3300" dirty="0"/>
              <a:t>Reduced risk of heart disease</a:t>
            </a:r>
            <a:endParaRPr lang="en-US" sz="3300" dirty="0"/>
          </a:p>
          <a:p>
            <a:r>
              <a:rPr lang="en-CA" sz="3300" dirty="0"/>
              <a:t>Brain health</a:t>
            </a:r>
            <a:endParaRPr lang="en-US" sz="3300" dirty="0"/>
          </a:p>
          <a:p>
            <a:r>
              <a:rPr lang="en-CA" sz="3300" dirty="0"/>
              <a:t>Lower blood pressure</a:t>
            </a:r>
            <a:endParaRPr lang="en-US" sz="3300" dirty="0"/>
          </a:p>
          <a:p>
            <a:r>
              <a:rPr lang="en-CA" sz="3300" dirty="0"/>
              <a:t>Reduce back pain</a:t>
            </a:r>
            <a:endParaRPr lang="en-US" sz="3300" dirty="0"/>
          </a:p>
          <a:p>
            <a:r>
              <a:rPr lang="en-CA" sz="3300" dirty="0"/>
              <a:t>Reduced arthritis</a:t>
            </a:r>
            <a:endParaRPr lang="en-US" sz="3300" dirty="0"/>
          </a:p>
          <a:p>
            <a:r>
              <a:rPr lang="en-CA" sz="3300" dirty="0"/>
              <a:t>Reduced fibromyalgia</a:t>
            </a:r>
          </a:p>
          <a:p>
            <a:r>
              <a:rPr lang="en-CA" sz="3300" dirty="0"/>
              <a:t>Reduced cardiovascular disease </a:t>
            </a:r>
          </a:p>
          <a:p>
            <a:r>
              <a:rPr lang="en-CA" sz="3300" dirty="0"/>
              <a:t>Lower risk of cancer</a:t>
            </a:r>
          </a:p>
          <a:p>
            <a:r>
              <a:rPr lang="en-CA" sz="3300" dirty="0"/>
              <a:t>Possible lower risk of kidney cancer</a:t>
            </a:r>
          </a:p>
          <a:p>
            <a:r>
              <a:rPr lang="en-CA" sz="3300" dirty="0"/>
              <a:t>Helps improve strength &amp; muscle mass when undergoing chemotherapy  </a:t>
            </a:r>
          </a:p>
          <a:p>
            <a:r>
              <a:rPr lang="en-CA" sz="3300" dirty="0"/>
              <a:t>Reduced visceral fat</a:t>
            </a:r>
          </a:p>
          <a:p>
            <a:r>
              <a:rPr lang="en-CA" sz="3300" dirty="0"/>
              <a:t>Reduced body fat</a:t>
            </a:r>
          </a:p>
          <a:p>
            <a:pPr lvl="1"/>
            <a:r>
              <a:rPr lang="en-CA" sz="2200" dirty="0"/>
              <a:t>Best when combined with nutrition changes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798" y="1143000"/>
            <a:ext cx="6045201" cy="5205549"/>
          </a:xfrm>
        </p:spPr>
        <p:txBody>
          <a:bodyPr>
            <a:noAutofit/>
          </a:bodyPr>
          <a:lstStyle/>
          <a:p>
            <a:r>
              <a:rPr lang="en-CA" sz="1800" dirty="0"/>
              <a:t>Helps prevent </a:t>
            </a:r>
            <a:r>
              <a:rPr lang="en-CA" sz="1800" dirty="0" err="1"/>
              <a:t>sarcopenia</a:t>
            </a:r>
            <a:endParaRPr lang="en-US" sz="1800" dirty="0"/>
          </a:p>
          <a:p>
            <a:r>
              <a:rPr lang="en-CA" sz="1800" dirty="0"/>
              <a:t>Helps prevent frailty </a:t>
            </a:r>
          </a:p>
          <a:p>
            <a:r>
              <a:rPr lang="en-CA" sz="1800" dirty="0"/>
              <a:t>Reverse specific aging factors in skeletal muscle</a:t>
            </a:r>
            <a:endParaRPr lang="en-US" sz="1800" dirty="0"/>
          </a:p>
          <a:p>
            <a:r>
              <a:rPr lang="en-CA" sz="1800" dirty="0"/>
              <a:t>Improved aerobic fitness</a:t>
            </a:r>
          </a:p>
          <a:p>
            <a:r>
              <a:rPr lang="en-CA" sz="1800" dirty="0"/>
              <a:t>Improve lipid profiles</a:t>
            </a:r>
            <a:endParaRPr lang="en-US" sz="1800" dirty="0"/>
          </a:p>
          <a:p>
            <a:r>
              <a:rPr lang="en-CA" sz="1800" dirty="0"/>
              <a:t>Increase glucose tolerance</a:t>
            </a:r>
            <a:endParaRPr lang="en-US" sz="1800" dirty="0"/>
          </a:p>
          <a:p>
            <a:r>
              <a:rPr lang="en-CA" sz="1800" dirty="0"/>
              <a:t>Increased insulin sensitivity</a:t>
            </a:r>
            <a:endParaRPr lang="en-US" sz="1800" dirty="0"/>
          </a:p>
          <a:p>
            <a:r>
              <a:rPr lang="en-CA" sz="1800" dirty="0"/>
              <a:t>Improve gastrointestinal transit time</a:t>
            </a:r>
            <a:endParaRPr lang="en-US" sz="1800" dirty="0"/>
          </a:p>
          <a:p>
            <a:r>
              <a:rPr lang="en-CA" sz="1800" dirty="0"/>
              <a:t>Reduced risk of diabetes and metabolic syndrome</a:t>
            </a:r>
            <a:endParaRPr lang="en-US" sz="1800" dirty="0"/>
          </a:p>
          <a:p>
            <a:r>
              <a:rPr lang="en-CA" sz="1800" dirty="0"/>
              <a:t>Reduced risk of cancer</a:t>
            </a:r>
            <a:endParaRPr lang="en-US" sz="1800" dirty="0"/>
          </a:p>
          <a:p>
            <a:r>
              <a:rPr lang="en-CA" sz="1800" dirty="0"/>
              <a:t>Improved posture </a:t>
            </a:r>
            <a:endParaRPr lang="en-US" sz="1800" dirty="0"/>
          </a:p>
          <a:p>
            <a:r>
              <a:rPr lang="en-CA" sz="1800" dirty="0"/>
              <a:t>Stronger immune system</a:t>
            </a:r>
            <a:endParaRPr lang="en-US" sz="1800" dirty="0"/>
          </a:p>
          <a:p>
            <a:r>
              <a:rPr lang="en-US" sz="1800" dirty="0"/>
              <a:t>Improved physical functioning</a:t>
            </a:r>
          </a:p>
          <a:p>
            <a:r>
              <a:rPr lang="en-US" sz="1800" dirty="0"/>
              <a:t>Reduction in all-cause mortality</a:t>
            </a:r>
          </a:p>
          <a:p>
            <a:r>
              <a:rPr lang="en-US" sz="1800" dirty="0"/>
              <a:t>Decreased risk of mortality…</a:t>
            </a:r>
          </a:p>
        </p:txBody>
      </p:sp>
    </p:spTree>
    <p:extLst>
      <p:ext uri="{BB962C8B-B14F-4D97-AF65-F5344CB8AC3E}">
        <p14:creationId xmlns:p14="http://schemas.microsoft.com/office/powerpoint/2010/main" val="356582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b="1" dirty="0">
                <a:solidFill>
                  <a:srgbClr val="C00000"/>
                </a:solidFill>
              </a:rPr>
              <a:t>Strength &amp; Mortality 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8011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The stronger live longer – independent of aerobic fitness</a:t>
            </a:r>
          </a:p>
          <a:p>
            <a:pPr eaLnBrk="1" hangingPunct="1">
              <a:defRPr/>
            </a:pPr>
            <a:r>
              <a:rPr lang="en-US" sz="2800" dirty="0"/>
              <a:t>Greatest health benefits progressing from low to moderate strength levels</a:t>
            </a:r>
          </a:p>
          <a:p>
            <a:pPr lvl="1">
              <a:defRPr/>
            </a:pPr>
            <a:r>
              <a:rPr lang="en-US" sz="2600" dirty="0"/>
              <a:t>Do not need high-performance strength for health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034651" y="6324600"/>
            <a:ext cx="907868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None/>
            </a:pPr>
            <a:r>
              <a:rPr lang="en-US" altLang="en-US" sz="1400" dirty="0" err="1"/>
              <a:t>Willardson</a:t>
            </a:r>
            <a:r>
              <a:rPr lang="en-US" altLang="en-US" sz="1400" dirty="0"/>
              <a:t> &amp; Tudor-Locke, 2005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" y="3566885"/>
            <a:ext cx="5486400" cy="31339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42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7519649" y="3101575"/>
            <a:ext cx="3723970" cy="30660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651" y="1609234"/>
            <a:ext cx="7954241" cy="4867766"/>
          </a:xfrm>
        </p:spPr>
        <p:txBody>
          <a:bodyPr/>
          <a:lstStyle/>
          <a:p>
            <a:r>
              <a:rPr lang="en-US" sz="3200" dirty="0"/>
              <a:t>Significant association between mortality risk and loss of grip strength</a:t>
            </a:r>
          </a:p>
          <a:p>
            <a:r>
              <a:rPr lang="en-US" sz="3200" dirty="0"/>
              <a:t>Application:</a:t>
            </a:r>
          </a:p>
          <a:p>
            <a:pPr lvl="1"/>
            <a:r>
              <a:rPr lang="en-US" sz="3000" dirty="0"/>
              <a:t>Grip strength usually = total body strength</a:t>
            </a:r>
          </a:p>
          <a:p>
            <a:pPr lvl="1"/>
            <a:r>
              <a:rPr lang="en-US" sz="3000" dirty="0"/>
              <a:t>Some hand strength is important</a:t>
            </a:r>
          </a:p>
          <a:p>
            <a:r>
              <a:rPr lang="en-CA" sz="3200" dirty="0"/>
              <a:t>Note: </a:t>
            </a:r>
          </a:p>
          <a:p>
            <a:pPr lvl="1"/>
            <a:r>
              <a:rPr lang="en-CA" sz="3000" dirty="0"/>
              <a:t>Both weakness and asymmetry “are associated with future morbidity accumulation” </a:t>
            </a:r>
            <a:r>
              <a:rPr lang="en-CA" dirty="0"/>
              <a:t>(</a:t>
            </a:r>
            <a:r>
              <a:rPr lang="en-CA" dirty="0" err="1"/>
              <a:t>Klawitter</a:t>
            </a:r>
            <a:r>
              <a:rPr lang="en-CA" dirty="0"/>
              <a:t> et al., 2022)</a:t>
            </a:r>
          </a:p>
        </p:txBody>
      </p:sp>
    </p:spTree>
    <p:extLst>
      <p:ext uri="{BB962C8B-B14F-4D97-AF65-F5344CB8AC3E}">
        <p14:creationId xmlns:p14="http://schemas.microsoft.com/office/powerpoint/2010/main" val="3692121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22885" y="-67000"/>
            <a:ext cx="3657601" cy="39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CA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6858000" cy="4800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dirty="0"/>
              <a:t>Greater relative strength = lower risk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/>
              <a:t>Application: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3000" dirty="0"/>
              <a:t>Strength-to-weight ratio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/>
              <a:t>Better push-up performance associated with lower CVD events </a:t>
            </a:r>
            <a:r>
              <a:rPr lang="en-US" sz="2400" dirty="0"/>
              <a:t>(Yang et al., 2019)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9800" y="4065698"/>
            <a:ext cx="5051197" cy="2673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8839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10400" y="4068763"/>
            <a:ext cx="4274127" cy="2770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CA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790863" y="2133600"/>
            <a:ext cx="10160000" cy="399011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Those demonstrating low performance in sit-ups had double the risk of those demonstrating high performance</a:t>
            </a:r>
          </a:p>
          <a:p>
            <a:pPr lvl="1">
              <a:defRPr/>
            </a:pPr>
            <a:r>
              <a:rPr lang="en-US" sz="3000" dirty="0"/>
              <a:t>Application:</a:t>
            </a:r>
          </a:p>
          <a:p>
            <a:pPr lvl="2">
              <a:defRPr/>
            </a:pPr>
            <a:r>
              <a:rPr lang="en-US" sz="2800" dirty="0"/>
              <a:t>Sit-ups are not that great for your lower back</a:t>
            </a:r>
          </a:p>
          <a:p>
            <a:pPr lvl="2">
              <a:defRPr/>
            </a:pPr>
            <a:r>
              <a:rPr lang="en-US" sz="2800" dirty="0"/>
              <a:t>Test of relative strength</a:t>
            </a:r>
          </a:p>
          <a:p>
            <a:pPr lvl="2">
              <a:defRPr/>
            </a:pPr>
            <a:endParaRPr lang="en-US" sz="2800" dirty="0"/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264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160000" cy="4800600"/>
          </a:xfrm>
        </p:spPr>
        <p:txBody>
          <a:bodyPr>
            <a:normAutofit/>
          </a:bodyPr>
          <a:lstStyle/>
          <a:p>
            <a:r>
              <a:rPr lang="en-US" sz="3200" dirty="0"/>
              <a:t>Being underweight and weak is a greater mortality risk than being overweight and strong</a:t>
            </a:r>
          </a:p>
          <a:p>
            <a:r>
              <a:rPr lang="en-US" sz="3200" dirty="0"/>
              <a:t>Application:</a:t>
            </a:r>
          </a:p>
          <a:p>
            <a:pPr lvl="1"/>
            <a:r>
              <a:rPr lang="en-US" sz="2600" dirty="0"/>
              <a:t>Training for size and strength and help you live longer</a:t>
            </a:r>
          </a:p>
          <a:p>
            <a:endParaRPr lang="en-CA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400" y="2971800"/>
            <a:ext cx="2492136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5625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611" y="1752600"/>
            <a:ext cx="10160000" cy="4876800"/>
          </a:xfrm>
        </p:spPr>
        <p:txBody>
          <a:bodyPr>
            <a:normAutofit/>
          </a:bodyPr>
          <a:lstStyle/>
          <a:p>
            <a:r>
              <a:rPr lang="en-US" sz="3200" dirty="0"/>
              <a:t>Those with low vertical jump were had double the risk of those with high performance</a:t>
            </a:r>
          </a:p>
          <a:p>
            <a:pPr lvl="1"/>
            <a:r>
              <a:rPr lang="en-US" sz="3000" dirty="0"/>
              <a:t>Application: </a:t>
            </a:r>
          </a:p>
          <a:p>
            <a:pPr lvl="2"/>
            <a:r>
              <a:rPr lang="en-US" sz="2800" dirty="0"/>
              <a:t>Power improves function</a:t>
            </a:r>
          </a:p>
          <a:p>
            <a:pPr lvl="2"/>
            <a:r>
              <a:rPr lang="en-US" sz="2800" dirty="0"/>
              <a:t>Power extends life expectancy</a:t>
            </a:r>
          </a:p>
          <a:p>
            <a:pPr lvl="2"/>
            <a:r>
              <a:rPr lang="en-US" sz="2800" dirty="0"/>
              <a:t>Keep some power training in your program</a:t>
            </a:r>
          </a:p>
          <a:p>
            <a:pPr lvl="3"/>
            <a:r>
              <a:rPr lang="en-US" sz="2600" dirty="0"/>
              <a:t>Sprints, jumps, throws, punching bag </a:t>
            </a:r>
          </a:p>
          <a:p>
            <a:pPr lvl="2"/>
            <a:endParaRPr lang="en-US" sz="2800" dirty="0"/>
          </a:p>
          <a:p>
            <a:endParaRPr lang="en-CA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2607777"/>
            <a:ext cx="2941155" cy="42502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382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C00000"/>
                </a:solidFill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en-US" sz="3200" dirty="0"/>
              <a:t>Why?</a:t>
            </a:r>
          </a:p>
          <a:p>
            <a:pPr lvl="1"/>
            <a:r>
              <a:rPr lang="en-US" sz="3200" dirty="0"/>
              <a:t>How does this impact your flourishing? 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3200" dirty="0"/>
              <a:t>How? </a:t>
            </a:r>
          </a:p>
          <a:p>
            <a:pPr lvl="1"/>
            <a:r>
              <a:rPr lang="en-US" sz="3200" dirty="0"/>
              <a:t>Practical implementation </a:t>
            </a:r>
          </a:p>
          <a:p>
            <a:pPr lvl="1"/>
            <a:r>
              <a:rPr lang="en-US" sz="3200" dirty="0"/>
              <a:t>Personalized program design</a:t>
            </a:r>
          </a:p>
          <a:p>
            <a:pPr lvl="2"/>
            <a:r>
              <a:rPr lang="en-US" sz="2800" dirty="0"/>
              <a:t>Maximize: results, time-efficiency </a:t>
            </a:r>
          </a:p>
          <a:p>
            <a:pPr lvl="2"/>
            <a:r>
              <a:rPr lang="en-US" sz="2800" dirty="0"/>
              <a:t>Minimize: risk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918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More Mortality Research</a:t>
            </a:r>
            <a:endParaRPr lang="en-CA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1,755 elderly folks</a:t>
            </a:r>
          </a:p>
          <a:p>
            <a:r>
              <a:rPr lang="en-US" sz="2800" dirty="0"/>
              <a:t>Tested Strength</a:t>
            </a:r>
          </a:p>
          <a:p>
            <a:r>
              <a:rPr lang="en-US" sz="2800" dirty="0"/>
              <a:t>Followed 5.5 years for mortality</a:t>
            </a:r>
            <a:r>
              <a:rPr lang="en-CA" sz="2800" dirty="0"/>
              <a:t> and 3 years for hospitalization</a:t>
            </a:r>
          </a:p>
          <a:p>
            <a:r>
              <a:rPr lang="en-US" sz="2800" dirty="0"/>
              <a:t>Works strength scores compared to those with best strength scores</a:t>
            </a:r>
          </a:p>
          <a:p>
            <a:pPr lvl="1"/>
            <a:r>
              <a:rPr lang="en-US" sz="2400" dirty="0"/>
              <a:t>Males 2.5 times more likely to die </a:t>
            </a:r>
          </a:p>
          <a:p>
            <a:pPr lvl="1"/>
            <a:r>
              <a:rPr lang="en-US" sz="2400" dirty="0"/>
              <a:t>Females 4.4 times more likely to die</a:t>
            </a:r>
          </a:p>
          <a:p>
            <a:r>
              <a:rPr lang="en-US" sz="2600" dirty="0"/>
              <a:t>Hospitalization risk</a:t>
            </a:r>
          </a:p>
          <a:p>
            <a:pPr lvl="1"/>
            <a:r>
              <a:rPr lang="en-US" sz="2200" dirty="0"/>
              <a:t>Males 1.8 times more likely to be in the hospital </a:t>
            </a:r>
          </a:p>
          <a:p>
            <a:pPr lvl="1"/>
            <a:r>
              <a:rPr lang="en-US" sz="2200" dirty="0"/>
              <a:t>Females 2.8 times more likely to be in the hospital 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6400800"/>
            <a:ext cx="800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dirty="0"/>
              <a:t>Guadalupe-</a:t>
            </a:r>
            <a:r>
              <a:rPr lang="en-CA" sz="1400" dirty="0" err="1"/>
              <a:t>Grau</a:t>
            </a:r>
            <a:r>
              <a:rPr lang="en-CA" sz="1400" dirty="0"/>
              <a:t> et al., 2015</a:t>
            </a:r>
          </a:p>
        </p:txBody>
      </p:sp>
    </p:spTree>
    <p:extLst>
      <p:ext uri="{BB962C8B-B14F-4D97-AF65-F5344CB8AC3E}">
        <p14:creationId xmlns:p14="http://schemas.microsoft.com/office/powerpoint/2010/main" val="1081799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714" y="457200"/>
            <a:ext cx="10160000" cy="1143000"/>
          </a:xfrm>
        </p:spPr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Systematic Review and Meta-Analysis of Data From Approximately 2 Million Men and Women </a:t>
            </a:r>
            <a:r>
              <a:rPr lang="en-US" sz="2400" dirty="0"/>
              <a:t>(</a:t>
            </a:r>
            <a:r>
              <a:rPr lang="en-CA" sz="2400" dirty="0" err="1"/>
              <a:t>García-Hermoso</a:t>
            </a:r>
            <a:r>
              <a:rPr lang="en-CA" sz="2400" dirty="0"/>
              <a:t> et al., 2018)</a:t>
            </a:r>
          </a:p>
          <a:p>
            <a:r>
              <a:rPr lang="en-US" sz="2800" dirty="0"/>
              <a:t>Conclusion: </a:t>
            </a:r>
          </a:p>
          <a:p>
            <a:pPr lvl="1"/>
            <a:r>
              <a:rPr lang="en-US" sz="2800" dirty="0"/>
              <a:t>“Higher levels of upper- and lower-body muscular strength are associated with a lower risk of mortality in adult population, regardless of age and follow-up period.”</a:t>
            </a:r>
          </a:p>
          <a:p>
            <a:r>
              <a:rPr lang="en-US" sz="3000" dirty="0"/>
              <a:t>Research </a:t>
            </a:r>
            <a:r>
              <a:rPr lang="en-US" sz="2400" dirty="0"/>
              <a:t>(Patel et al., 2020)</a:t>
            </a:r>
          </a:p>
          <a:p>
            <a:pPr lvl="1"/>
            <a:r>
              <a:rPr lang="en-US" sz="2800" dirty="0"/>
              <a:t>“Engaging in ≥2 hours per week of MSA was associated with lower all-cause mortality, independent of aerobic activity.”</a:t>
            </a:r>
          </a:p>
        </p:txBody>
      </p:sp>
    </p:spTree>
    <p:extLst>
      <p:ext uri="{BB962C8B-B14F-4D97-AF65-F5344CB8AC3E}">
        <p14:creationId xmlns:p14="http://schemas.microsoft.com/office/powerpoint/2010/main" val="279708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2022 Systematic Review and Meta-Analysis </a:t>
            </a:r>
            <a:r>
              <a:rPr lang="en-US" dirty="0"/>
              <a:t>(</a:t>
            </a:r>
            <a:r>
              <a:rPr lang="en-CA" dirty="0" err="1"/>
              <a:t>Shailendra</a:t>
            </a:r>
            <a:r>
              <a:rPr lang="en-CA" dirty="0"/>
              <a:t> et al.)</a:t>
            </a:r>
            <a:endParaRPr lang="en-US" dirty="0"/>
          </a:p>
          <a:p>
            <a:pPr lvl="1"/>
            <a:r>
              <a:rPr lang="en-US" sz="3000" dirty="0"/>
              <a:t>Comparing no resistance training to any amount of resistance training</a:t>
            </a:r>
          </a:p>
          <a:p>
            <a:pPr lvl="1"/>
            <a:r>
              <a:rPr lang="en-US" sz="3000" dirty="0"/>
              <a:t>Reduced all-cause mortality by 15%</a:t>
            </a:r>
          </a:p>
          <a:p>
            <a:pPr lvl="1"/>
            <a:r>
              <a:rPr lang="en-US" sz="3000" dirty="0"/>
              <a:t>Reduced CVD by 19%</a:t>
            </a:r>
          </a:p>
          <a:p>
            <a:pPr lvl="1"/>
            <a:r>
              <a:rPr lang="en-US" sz="3000" dirty="0"/>
              <a:t>Reduced cancer mortality by 14%</a:t>
            </a:r>
          </a:p>
          <a:p>
            <a:pPr lvl="1"/>
            <a:r>
              <a:rPr lang="en-US" sz="3000" dirty="0"/>
              <a:t>Max risk reduction: 60 min/week</a:t>
            </a:r>
          </a:p>
          <a:p>
            <a:r>
              <a:rPr lang="en-CA" sz="2400" dirty="0"/>
              <a:t> </a:t>
            </a:r>
            <a:endParaRPr lang="en-US" sz="2400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592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Strength, Muscle Mass &amp; COVID-19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Research </a:t>
            </a:r>
            <a:r>
              <a:rPr lang="en-US" sz="2800" dirty="0"/>
              <a:t>(Gil et al., 2021)</a:t>
            </a:r>
          </a:p>
          <a:p>
            <a:pPr lvl="1"/>
            <a:r>
              <a:rPr lang="en-US" sz="3200" dirty="0"/>
              <a:t>186 patients admitted to the hospital with moderate to severe COVID-19</a:t>
            </a:r>
          </a:p>
          <a:p>
            <a:pPr lvl="1"/>
            <a:r>
              <a:rPr lang="en-US" sz="3200" dirty="0"/>
              <a:t>Assessed grip strength and thigh muscle mass </a:t>
            </a:r>
          </a:p>
          <a:p>
            <a:pPr lvl="1"/>
            <a:r>
              <a:rPr lang="en-US" sz="3200" dirty="0"/>
              <a:t>Stronger grip associated with shorter hospital stay </a:t>
            </a:r>
          </a:p>
          <a:p>
            <a:pPr lvl="1"/>
            <a:r>
              <a:rPr lang="en-US" sz="3200" dirty="0"/>
              <a:t>Longer hospitalization stay with those with the smallest quads</a:t>
            </a:r>
          </a:p>
        </p:txBody>
      </p:sp>
    </p:spTree>
    <p:extLst>
      <p:ext uri="{BB962C8B-B14F-4D97-AF65-F5344CB8AC3E}">
        <p14:creationId xmlns:p14="http://schemas.microsoft.com/office/powerpoint/2010/main" val="3768861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Health Benefits of Muscle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Ability to independently predict survival in older adults </a:t>
            </a:r>
            <a:r>
              <a:rPr lang="en-US" dirty="0"/>
              <a:t>(</a:t>
            </a:r>
            <a:r>
              <a:rPr lang="en-CA" dirty="0" err="1"/>
              <a:t>Srikanthan</a:t>
            </a:r>
            <a:r>
              <a:rPr lang="en-CA" dirty="0"/>
              <a:t>,  &amp; </a:t>
            </a:r>
            <a:r>
              <a:rPr lang="en-CA" dirty="0" err="1"/>
              <a:t>Karlamangla</a:t>
            </a:r>
            <a:r>
              <a:rPr lang="en-CA" dirty="0"/>
              <a:t>, 2014)</a:t>
            </a:r>
            <a:endParaRPr lang="en-US" sz="2800" dirty="0"/>
          </a:p>
          <a:p>
            <a:r>
              <a:rPr lang="en-US" sz="2800" dirty="0"/>
              <a:t>Improve glucose update into muscles </a:t>
            </a:r>
            <a:r>
              <a:rPr lang="en-US" sz="2000" dirty="0"/>
              <a:t>(</a:t>
            </a:r>
            <a:r>
              <a:rPr lang="en-CA" sz="2000" dirty="0" err="1"/>
              <a:t>Wackerhage</a:t>
            </a:r>
            <a:r>
              <a:rPr lang="en-CA" sz="2000" dirty="0"/>
              <a:t> et al., 2022)</a:t>
            </a:r>
            <a:endParaRPr lang="en-US" sz="2000" dirty="0"/>
          </a:p>
          <a:p>
            <a:r>
              <a:rPr lang="en-US" sz="2800" dirty="0"/>
              <a:t>Negatively associated with type 2 diabetes mellitus and obesity </a:t>
            </a:r>
            <a:r>
              <a:rPr lang="en-US" sz="2000" dirty="0"/>
              <a:t>(</a:t>
            </a:r>
            <a:r>
              <a:rPr lang="en-CA" sz="2000" dirty="0" err="1"/>
              <a:t>Wackerhage</a:t>
            </a:r>
            <a:r>
              <a:rPr lang="en-CA" sz="2000" dirty="0"/>
              <a:t> et al., 2022)</a:t>
            </a:r>
            <a:endParaRPr lang="en-US" sz="2000" dirty="0"/>
          </a:p>
          <a:p>
            <a:r>
              <a:rPr lang="en-US" sz="2800" dirty="0"/>
              <a:t>Muscle mass is significantly associated with maintaining metabolic health </a:t>
            </a:r>
            <a:r>
              <a:rPr lang="en-US" sz="2000" dirty="0"/>
              <a:t>(Lee et al., 2019)</a:t>
            </a:r>
          </a:p>
          <a:p>
            <a:r>
              <a:rPr lang="en-US" sz="2800" dirty="0"/>
              <a:t>Lean body mass reduces mortality risk of cardiovascular disease, cancer, and respiratory disease </a:t>
            </a:r>
            <a:r>
              <a:rPr lang="en-US" sz="2000" dirty="0"/>
              <a:t>(Lee et al., 2018)</a:t>
            </a:r>
          </a:p>
          <a:p>
            <a:r>
              <a:rPr lang="en-US" sz="2800" dirty="0"/>
              <a:t>Low muscle mass is associated with functional impairment and physical disability </a:t>
            </a:r>
            <a:r>
              <a:rPr lang="en-US" sz="2000" dirty="0"/>
              <a:t>(Janssen et al., 2002)</a:t>
            </a:r>
          </a:p>
        </p:txBody>
      </p:sp>
    </p:spTree>
    <p:extLst>
      <p:ext uri="{BB962C8B-B14F-4D97-AF65-F5344CB8AC3E}">
        <p14:creationId xmlns:p14="http://schemas.microsoft.com/office/powerpoint/2010/main" val="40650067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C00000"/>
                </a:solidFill>
              </a:rPr>
              <a:t>Aging Well</a:t>
            </a:r>
            <a:endParaRPr lang="en-CA" sz="5400" b="1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417638"/>
            <a:ext cx="10160000" cy="5301343"/>
          </a:xfrm>
        </p:spPr>
        <p:txBody>
          <a:bodyPr>
            <a:noAutofit/>
          </a:bodyPr>
          <a:lstStyle/>
          <a:p>
            <a:r>
              <a:rPr lang="en-US" sz="3200" dirty="0"/>
              <a:t>Lean muscle</a:t>
            </a:r>
          </a:p>
          <a:p>
            <a:pPr lvl="1"/>
            <a:r>
              <a:rPr lang="en-US" sz="3200" dirty="0"/>
              <a:t>Keeps metabolism up</a:t>
            </a:r>
          </a:p>
          <a:p>
            <a:pPr lvl="1"/>
            <a:r>
              <a:rPr lang="en-CA" sz="3200" dirty="0"/>
              <a:t>Inversely associated with metabolic syndrome </a:t>
            </a:r>
            <a:r>
              <a:rPr lang="en-CA" sz="2400" dirty="0"/>
              <a:t>(Song et al., 2021)</a:t>
            </a:r>
          </a:p>
          <a:p>
            <a:pPr lvl="1"/>
            <a:r>
              <a:rPr lang="en-CA" sz="3200" dirty="0"/>
              <a:t>Prevent </a:t>
            </a:r>
            <a:r>
              <a:rPr lang="en-CA" sz="3200" dirty="0" err="1"/>
              <a:t>Sarcopenia</a:t>
            </a:r>
            <a:r>
              <a:rPr lang="en-CA" sz="3200" dirty="0"/>
              <a:t> and improve mobility </a:t>
            </a:r>
            <a:r>
              <a:rPr lang="en-CA" sz="2400" dirty="0"/>
              <a:t>(Larsson et al., 2019, Chen et al., 2021)</a:t>
            </a:r>
          </a:p>
          <a:p>
            <a:r>
              <a:rPr lang="en-US" sz="3200" dirty="0"/>
              <a:t>Hormones?</a:t>
            </a:r>
          </a:p>
          <a:p>
            <a:r>
              <a:rPr lang="en-US" sz="3200" dirty="0"/>
              <a:t>Slows muscle aging </a:t>
            </a:r>
            <a:r>
              <a:rPr lang="en-US" dirty="0"/>
              <a:t>(</a:t>
            </a:r>
            <a:r>
              <a:rPr lang="en-CA" dirty="0" err="1"/>
              <a:t>Melov</a:t>
            </a:r>
            <a:r>
              <a:rPr lang="en-CA" dirty="0"/>
              <a:t>, et al., 2007)</a:t>
            </a:r>
          </a:p>
          <a:p>
            <a:r>
              <a:rPr lang="en-CA" sz="3200" dirty="0"/>
              <a:t>Improves: </a:t>
            </a:r>
            <a:r>
              <a:rPr lang="en-US" sz="3200" dirty="0"/>
              <a:t>walking speed and endurance, lower body strength</a:t>
            </a:r>
            <a:r>
              <a:rPr lang="en-US" dirty="0"/>
              <a:t> (</a:t>
            </a:r>
            <a:r>
              <a:rPr lang="en-CA" dirty="0" err="1"/>
              <a:t>Prevett</a:t>
            </a:r>
            <a:r>
              <a:rPr lang="en-CA" dirty="0"/>
              <a:t>, et al., 2022)</a:t>
            </a:r>
            <a:endParaRPr lang="en-US" sz="3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84138"/>
            <a:ext cx="3333750" cy="2667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4247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/>
              <a:t>Strength </a:t>
            </a:r>
            <a:r>
              <a:rPr lang="en-US" sz="2400" dirty="0"/>
              <a:t>(</a:t>
            </a:r>
            <a:r>
              <a:rPr lang="en-US" sz="2400" dirty="0" err="1"/>
              <a:t>Fiatarone</a:t>
            </a:r>
            <a:r>
              <a:rPr lang="en-US" sz="2400" dirty="0"/>
              <a:t>, et al., 1990)</a:t>
            </a:r>
          </a:p>
          <a:p>
            <a:pPr lvl="1"/>
            <a:r>
              <a:rPr lang="en-US" sz="2800" dirty="0"/>
              <a:t>“We conclude that high-resistance weight training leads to significant gains in muscle strength, size, and functional mobility among frail residents of nursing homes up to 96 years of age.”</a:t>
            </a:r>
            <a:endParaRPr lang="en-CA" sz="3200" dirty="0"/>
          </a:p>
          <a:p>
            <a:r>
              <a:rPr lang="en-US" sz="3200" dirty="0"/>
              <a:t>Power </a:t>
            </a:r>
            <a:r>
              <a:rPr lang="en-US" sz="2400" dirty="0"/>
              <a:t>(</a:t>
            </a:r>
            <a:r>
              <a:rPr lang="en-US" sz="2400" dirty="0" err="1"/>
              <a:t>Caserotti</a:t>
            </a:r>
            <a:r>
              <a:rPr lang="en-US" sz="2400" dirty="0"/>
              <a:t> et al., 2008)</a:t>
            </a:r>
          </a:p>
          <a:p>
            <a:pPr lvl="1"/>
            <a:r>
              <a:rPr lang="en-US" sz="2800" dirty="0"/>
              <a:t>Helps with preventing falls and disabilities </a:t>
            </a:r>
            <a:endParaRPr lang="en-US" sz="3200" dirty="0"/>
          </a:p>
          <a:p>
            <a:r>
              <a:rPr lang="en-US" sz="3200" dirty="0"/>
              <a:t>Power training offers a “modest” benefit over slow lifting for improving function</a:t>
            </a:r>
            <a:r>
              <a:rPr lang="en-US" sz="2600" dirty="0"/>
              <a:t> </a:t>
            </a:r>
            <a:r>
              <a:rPr lang="en-US" dirty="0"/>
              <a:t>(</a:t>
            </a:r>
            <a:r>
              <a:rPr lang="en-CA" dirty="0"/>
              <a:t>Balachandran et al., 2022)</a:t>
            </a:r>
            <a:endParaRPr lang="en-US" sz="3200" dirty="0"/>
          </a:p>
          <a:p>
            <a:pPr lvl="1"/>
            <a:r>
              <a:rPr lang="en-US" sz="3000" dirty="0"/>
              <a:t>Note: lifting weights fast and lowering under control</a:t>
            </a:r>
          </a:p>
          <a:p>
            <a:r>
              <a:rPr lang="en-US" sz="3200" dirty="0"/>
              <a:t>Combining multiple forms of exercise (including resistance training) helps with balance and reduces risk of injury </a:t>
            </a:r>
            <a:r>
              <a:rPr lang="en-US" dirty="0"/>
              <a:t>(</a:t>
            </a:r>
            <a:r>
              <a:rPr lang="en-CA" dirty="0"/>
              <a:t>Bai et al., 2022)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08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32313" y="6096000"/>
            <a:ext cx="7659687" cy="1168400"/>
          </a:xfrm>
        </p:spPr>
        <p:txBody>
          <a:bodyPr/>
          <a:lstStyle/>
          <a:p>
            <a:r>
              <a:rPr lang="en-US" dirty="0"/>
              <a:t>Mark </a:t>
            </a:r>
            <a:r>
              <a:rPr lang="en-US" dirty="0" err="1"/>
              <a:t>Rippetoe</a:t>
            </a:r>
            <a:br>
              <a:rPr lang="en-CA" dirty="0"/>
            </a:b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90600" y="2895600"/>
            <a:ext cx="9677400" cy="1633538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+mj-lt"/>
              </a:rPr>
              <a:t>"Strong people are harder to kill than weak people and more useful in general" </a:t>
            </a:r>
            <a:endParaRPr lang="en-CA" sz="48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3867150"/>
            <a:ext cx="2990850" cy="2990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5861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C00000"/>
                </a:solidFill>
              </a:rPr>
              <a:t>Impact on Flourishing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Service opportunities</a:t>
            </a:r>
          </a:p>
          <a:p>
            <a:r>
              <a:rPr lang="en-US" sz="2800" dirty="0"/>
              <a:t>Strength</a:t>
            </a:r>
          </a:p>
          <a:p>
            <a:pPr lvl="1"/>
            <a:r>
              <a:rPr lang="en-US" sz="2800" dirty="0"/>
              <a:t>Outer</a:t>
            </a:r>
          </a:p>
          <a:p>
            <a:pPr lvl="1"/>
            <a:r>
              <a:rPr lang="en-US" sz="2800" dirty="0"/>
              <a:t>Inner</a:t>
            </a:r>
          </a:p>
          <a:p>
            <a:r>
              <a:rPr lang="en-US" sz="2800" dirty="0"/>
              <a:t>Confidence</a:t>
            </a:r>
          </a:p>
          <a:p>
            <a:r>
              <a:rPr lang="en-US" sz="2800" dirty="0"/>
              <a:t>Reality check</a:t>
            </a:r>
          </a:p>
          <a:p>
            <a:pPr lvl="1"/>
            <a:r>
              <a:rPr lang="en-US" sz="2600" dirty="0"/>
              <a:t>The weights don’t lie </a:t>
            </a:r>
          </a:p>
          <a:p>
            <a:r>
              <a:rPr lang="en-US" sz="2800" dirty="0"/>
              <a:t>Real-life parallels</a:t>
            </a:r>
          </a:p>
          <a:p>
            <a:pPr lvl="1"/>
            <a:r>
              <a:rPr lang="en-US" sz="2600" dirty="0"/>
              <a:t>E.g. suffering </a:t>
            </a:r>
            <a:r>
              <a:rPr lang="en-US" sz="2600" dirty="0">
                <a:sym typeface="Wingdings" panose="05000000000000000000" pitchFamily="2" charset="2"/>
              </a:rPr>
              <a:t> stronger, delayed gratification </a:t>
            </a:r>
            <a:endParaRPr lang="en-US" sz="2600" dirty="0"/>
          </a:p>
          <a:p>
            <a:r>
              <a:rPr lang="en-US" sz="2800" dirty="0"/>
              <a:t>“You are stronger than you think”</a:t>
            </a:r>
          </a:p>
          <a:p>
            <a:pPr lvl="1"/>
            <a:r>
              <a:rPr lang="en-US" sz="2800" dirty="0"/>
              <a:t>Remove mental restrictions </a:t>
            </a:r>
          </a:p>
        </p:txBody>
      </p:sp>
    </p:spTree>
    <p:extLst>
      <p:ext uri="{BB962C8B-B14F-4D97-AF65-F5344CB8AC3E}">
        <p14:creationId xmlns:p14="http://schemas.microsoft.com/office/powerpoint/2010/main" val="10875010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C00000"/>
                </a:solidFill>
              </a:rPr>
              <a:t>Application Activity: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 back to your answer for the passion/why/calling question</a:t>
            </a:r>
          </a:p>
          <a:p>
            <a:r>
              <a:rPr lang="en-US" dirty="0"/>
              <a:t>Please write down the top 3-benefits that would help you with your answer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1)</a:t>
            </a:r>
          </a:p>
          <a:p>
            <a:endParaRPr lang="en-US" dirty="0"/>
          </a:p>
          <a:p>
            <a:r>
              <a:rPr lang="en-US" dirty="0"/>
              <a:t>2)</a:t>
            </a:r>
          </a:p>
          <a:p>
            <a:endParaRPr lang="en-US" dirty="0"/>
          </a:p>
          <a:p>
            <a:r>
              <a:rPr lang="en-US" dirty="0"/>
              <a:t>3)</a:t>
            </a:r>
          </a:p>
        </p:txBody>
      </p:sp>
    </p:spTree>
    <p:extLst>
      <p:ext uri="{BB962C8B-B14F-4D97-AF65-F5344CB8AC3E}">
        <p14:creationId xmlns:p14="http://schemas.microsoft.com/office/powerpoint/2010/main" val="406520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Why do you lift?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For those that do…</a:t>
            </a:r>
          </a:p>
        </p:txBody>
      </p:sp>
    </p:spTree>
    <p:extLst>
      <p:ext uri="{BB962C8B-B14F-4D97-AF65-F5344CB8AC3E}">
        <p14:creationId xmlns:p14="http://schemas.microsoft.com/office/powerpoint/2010/main" val="42046069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312400" cy="11430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Okay, but how much time will this take?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Minimal effective dose? </a:t>
            </a:r>
            <a:r>
              <a:rPr lang="en-US" sz="2000" dirty="0"/>
              <a:t>(Steele et al., 2021 – note: not peer reviewed)</a:t>
            </a:r>
            <a:endParaRPr lang="en-US" sz="2800" dirty="0"/>
          </a:p>
          <a:p>
            <a:pPr lvl="1"/>
            <a:r>
              <a:rPr lang="en-US" sz="2800" dirty="0"/>
              <a:t>1x per week</a:t>
            </a:r>
          </a:p>
          <a:p>
            <a:pPr lvl="1"/>
            <a:r>
              <a:rPr lang="en-US" sz="2800" dirty="0"/>
              <a:t>1 set per exercise</a:t>
            </a:r>
          </a:p>
          <a:p>
            <a:pPr lvl="1"/>
            <a:r>
              <a:rPr lang="en-US" sz="2800" dirty="0"/>
              <a:t>6 exercises </a:t>
            </a:r>
          </a:p>
          <a:p>
            <a:pPr lvl="1"/>
            <a:r>
              <a:rPr lang="en-US" sz="2800" dirty="0"/>
              <a:t>Results plateaued in 1 year</a:t>
            </a:r>
          </a:p>
          <a:p>
            <a:r>
              <a:rPr lang="en-US" sz="3000" dirty="0"/>
              <a:t>Systematic review and meta-analysis on minimum effective dose to increase strength </a:t>
            </a:r>
            <a:r>
              <a:rPr lang="en-US" dirty="0"/>
              <a:t>(</a:t>
            </a:r>
            <a:r>
              <a:rPr lang="en-US" dirty="0" err="1"/>
              <a:t>Androulakis-Korakakis</a:t>
            </a:r>
            <a:r>
              <a:rPr lang="en-US" dirty="0"/>
              <a:t> et al., 2019)</a:t>
            </a:r>
            <a:endParaRPr lang="en-US" sz="3000" dirty="0"/>
          </a:p>
          <a:p>
            <a:pPr lvl="1"/>
            <a:r>
              <a:rPr lang="en-US" sz="2800" dirty="0"/>
              <a:t>2-3x per week</a:t>
            </a:r>
          </a:p>
          <a:p>
            <a:pPr lvl="1"/>
            <a:r>
              <a:rPr lang="en-US" sz="2800" dirty="0"/>
              <a:t>1 set of 6-12 reps</a:t>
            </a:r>
          </a:p>
          <a:p>
            <a:pPr lvl="1"/>
            <a:r>
              <a:rPr lang="en-US" sz="2800" dirty="0"/>
              <a:t>Weight: 70-85% 1RM </a:t>
            </a:r>
          </a:p>
          <a:p>
            <a:pPr lvl="1"/>
            <a:r>
              <a:rPr lang="en-US" sz="2800" dirty="0"/>
              <a:t>Momentary muscular failure </a:t>
            </a:r>
          </a:p>
        </p:txBody>
      </p:sp>
    </p:spTree>
    <p:extLst>
      <p:ext uri="{BB962C8B-B14F-4D97-AF65-F5344CB8AC3E}">
        <p14:creationId xmlns:p14="http://schemas.microsoft.com/office/powerpoint/2010/main" val="20848358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Even 1x per week or less than 1 hour per week is associated with lower risk of cardiovascular disease and all-cause mortality </a:t>
            </a:r>
            <a:r>
              <a:rPr lang="en-US" dirty="0"/>
              <a:t>(Liu et al., 2019)</a:t>
            </a:r>
          </a:p>
          <a:p>
            <a:pPr lvl="1"/>
            <a:r>
              <a:rPr lang="en-US" sz="2400" b="1" dirty="0"/>
              <a:t>Note: </a:t>
            </a:r>
            <a:r>
              <a:rPr lang="en-US" sz="2400" dirty="0"/>
              <a:t>this is independent of aerobic fitness</a:t>
            </a:r>
          </a:p>
          <a:p>
            <a:r>
              <a:rPr lang="en-US" sz="2800" dirty="0"/>
              <a:t>Options based on your lifestyle &amp; preferences</a:t>
            </a:r>
            <a:r>
              <a:rPr lang="en-US" sz="2600" dirty="0"/>
              <a:t> (</a:t>
            </a:r>
            <a:r>
              <a:rPr lang="en-CA" dirty="0"/>
              <a:t>Fyfe et al., 2021)</a:t>
            </a:r>
            <a:endParaRPr lang="en-US" sz="2600" dirty="0"/>
          </a:p>
          <a:p>
            <a:pPr lvl="1"/>
            <a:r>
              <a:rPr lang="en-US" sz="2400" dirty="0"/>
              <a:t>Option 1: High intensity/loads, low volume and low frequency</a:t>
            </a:r>
          </a:p>
          <a:p>
            <a:pPr lvl="1"/>
            <a:r>
              <a:rPr lang="en-US" sz="2400" dirty="0"/>
              <a:t>Option 2: Lower intensity/loads, high frequency</a:t>
            </a:r>
          </a:p>
          <a:p>
            <a:pPr lvl="2"/>
            <a:r>
              <a:rPr lang="en-US" sz="2200" dirty="0"/>
              <a:t>Often done with minimal equipment </a:t>
            </a:r>
            <a:r>
              <a:rPr lang="en-US" dirty="0"/>
              <a:t>(e.g. bodyweight, bands, dumbbells, rings/TRX)</a:t>
            </a:r>
            <a:endParaRPr lang="en-US" sz="2200" dirty="0"/>
          </a:p>
          <a:p>
            <a:pPr lvl="2"/>
            <a:r>
              <a:rPr lang="en-US" sz="2200" dirty="0"/>
              <a:t>“Exercise snacking”</a:t>
            </a:r>
          </a:p>
          <a:p>
            <a:pPr lvl="2"/>
            <a:r>
              <a:rPr lang="en-US" sz="2200" dirty="0"/>
              <a:t>Additional benefits: combating sedentary lifestyles associated poorer cardiometabolic health </a:t>
            </a:r>
          </a:p>
        </p:txBody>
      </p:sp>
      <p:sp>
        <p:nvSpPr>
          <p:cNvPr id="4" name="TextBox 3"/>
          <p:cNvSpPr txBox="1"/>
          <p:nvPr/>
        </p:nvSpPr>
        <p:spPr>
          <a:xfrm rot="21045986">
            <a:off x="7394866" y="5957721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 sample programs for examples</a:t>
            </a:r>
          </a:p>
        </p:txBody>
      </p:sp>
    </p:spTree>
    <p:extLst>
      <p:ext uri="{BB962C8B-B14F-4D97-AF65-F5344CB8AC3E}">
        <p14:creationId xmlns:p14="http://schemas.microsoft.com/office/powerpoint/2010/main" val="17272419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6577" y="2209800"/>
            <a:ext cx="10058400" cy="2593975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Part 2: Steps to Designing a Resistance Training Program</a:t>
            </a:r>
            <a:endParaRPr lang="en-CA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09974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Step 1: Select Appropriate Exercises</a:t>
            </a:r>
            <a:endParaRPr lang="en-CA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32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733529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4872" y="2269165"/>
            <a:ext cx="4371975" cy="18251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5576"/>
            <a:ext cx="10160000" cy="1143000"/>
          </a:xfrm>
        </p:spPr>
        <p:txBody>
          <a:bodyPr/>
          <a:lstStyle/>
          <a:p>
            <a:r>
              <a:rPr lang="en-US" altLang="en-US" sz="5400" b="1" dirty="0">
                <a:solidFill>
                  <a:srgbClr val="C00000"/>
                </a:solidFill>
              </a:rPr>
              <a:t>Total Body? 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277" y="1158462"/>
            <a:ext cx="8987247" cy="48006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altLang="en-US" sz="3400" dirty="0"/>
              <a:t>Olympic weightlifting variations, jumps/throws, sprints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3400" dirty="0"/>
              <a:t>Get-ups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3200" dirty="0"/>
              <a:t>Performance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3200" dirty="0"/>
              <a:t>Training body as a unit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4024" y="4000501"/>
            <a:ext cx="2895600" cy="27664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1854" y="3581400"/>
            <a:ext cx="3137346" cy="327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901" y="4267201"/>
            <a:ext cx="2471813" cy="247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85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257" y="2632669"/>
            <a:ext cx="1905000" cy="190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3459" y="4778595"/>
            <a:ext cx="3165994" cy="20104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522" y="2284326"/>
            <a:ext cx="4007177" cy="22533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b="1" dirty="0">
                <a:solidFill>
                  <a:srgbClr val="C00000"/>
                </a:solidFill>
              </a:rPr>
              <a:t>Squat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160000" cy="43434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altLang="en-US" sz="3400" dirty="0"/>
              <a:t>Squat, split squat, lunge &amp; single leg squat variations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3170" y="2469466"/>
            <a:ext cx="1860168" cy="25577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6568" y="2941494"/>
            <a:ext cx="1221273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2319" y="4429439"/>
            <a:ext cx="2278673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2864" y="4722809"/>
            <a:ext cx="2286000" cy="206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45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2137706"/>
            <a:ext cx="2797160" cy="2416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b="1" dirty="0">
                <a:solidFill>
                  <a:srgbClr val="C00000"/>
                </a:solidFill>
              </a:rPr>
              <a:t>Hinge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altLang="en-US" sz="3400" dirty="0"/>
              <a:t>Deadlift variations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3400" dirty="0"/>
              <a:t>Hip Thrusts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3400" dirty="0"/>
              <a:t>Swings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2148391"/>
            <a:ext cx="2179428" cy="2619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4633763"/>
            <a:ext cx="3581400" cy="22242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7178" y="5011653"/>
            <a:ext cx="4672782" cy="165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9090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3607" y="2467171"/>
            <a:ext cx="2652805" cy="2295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b="1" dirty="0">
                <a:solidFill>
                  <a:srgbClr val="C00000"/>
                </a:solidFill>
              </a:rPr>
              <a:t>Pull</a:t>
            </a:r>
            <a:endParaRPr lang="en-CA" sz="4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en-US" sz="3400" dirty="0"/>
              <a:t>Horizontal pull (rows)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3400" dirty="0"/>
              <a:t>Vertical pull (pull-up, pull-down)</a:t>
            </a:r>
            <a:endParaRPr lang="en-CA" altLang="en-US" sz="3400" dirty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0100" y="4999039"/>
            <a:ext cx="2362200" cy="18372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4999038"/>
            <a:ext cx="2925840" cy="1858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2560" y="4853976"/>
            <a:ext cx="1859040" cy="185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1" y="2664748"/>
            <a:ext cx="1976187" cy="19761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5014" y="2601032"/>
            <a:ext cx="2612446" cy="226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52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3515" y="2971801"/>
            <a:ext cx="3240405" cy="1800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b="1" dirty="0">
                <a:solidFill>
                  <a:srgbClr val="C00000"/>
                </a:solidFill>
              </a:rPr>
              <a:t>Push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altLang="en-US" sz="3400" dirty="0"/>
              <a:t>Horizontal push (push-ups, bench press, dips)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3400" dirty="0"/>
              <a:t>Vertical push (overhead &amp; high incline pressing)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5444" y="3581400"/>
            <a:ext cx="3058071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5419" y="3023237"/>
            <a:ext cx="1811538" cy="17291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4474574"/>
            <a:ext cx="3189514" cy="23921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5658" y="4772026"/>
            <a:ext cx="2781300" cy="2085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4571" y="4648201"/>
            <a:ext cx="2059531" cy="205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339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b="1" dirty="0">
                <a:solidFill>
                  <a:srgbClr val="C00000"/>
                </a:solidFill>
              </a:rPr>
              <a:t>Carries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altLang="en-US" sz="3400" dirty="0"/>
              <a:t>Farmers walks, other walks, sleds, strongman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3200" dirty="0"/>
              <a:t>Simple, functional strength, connects your whole body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9214" y="3510144"/>
            <a:ext cx="1524000" cy="3276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2601" y="4116659"/>
            <a:ext cx="1447801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613189"/>
            <a:ext cx="3276600" cy="20806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6617" y="4713424"/>
            <a:ext cx="3685903" cy="2073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640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C00000"/>
                </a:solidFill>
              </a:rPr>
              <a:t>Questions to Ponder…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Please answer at least </a:t>
            </a:r>
            <a:r>
              <a:rPr lang="en-US" sz="3200" i="1" dirty="0"/>
              <a:t>one </a:t>
            </a:r>
            <a:r>
              <a:rPr lang="en-US" sz="3200" dirty="0"/>
              <a:t>of the following…</a:t>
            </a:r>
          </a:p>
          <a:p>
            <a:endParaRPr lang="en-US" sz="3200" dirty="0"/>
          </a:p>
          <a:p>
            <a:r>
              <a:rPr lang="en-US" sz="3200" dirty="0"/>
              <a:t>What are you passionate about?</a:t>
            </a:r>
          </a:p>
          <a:p>
            <a:r>
              <a:rPr lang="en-US" sz="3200" dirty="0"/>
              <a:t>What do you think God is calling you to?</a:t>
            </a:r>
          </a:p>
          <a:p>
            <a:r>
              <a:rPr lang="en-US" sz="3200" dirty="0"/>
              <a:t>What is your why?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393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b="1" dirty="0">
                <a:solidFill>
                  <a:srgbClr val="C00000"/>
                </a:solidFill>
              </a:rPr>
              <a:t>Accessories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98044"/>
            <a:ext cx="10160000" cy="48006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altLang="en-US" sz="3400" dirty="0"/>
              <a:t>Core, arms, calves, neck, grip etc.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3400" dirty="0"/>
              <a:t>Extra attention to a specific area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3200" dirty="0"/>
              <a:t>Functional or aesthetic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6160" y="4955178"/>
            <a:ext cx="2537096" cy="19028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5452882"/>
            <a:ext cx="2725864" cy="13397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620" y="3038156"/>
            <a:ext cx="2091491" cy="20914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4486" y="3190637"/>
            <a:ext cx="2005530" cy="20055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2654" y="2617563"/>
            <a:ext cx="2024956" cy="20249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9385" y="5140011"/>
            <a:ext cx="1865324" cy="16618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3315052"/>
            <a:ext cx="2395290" cy="16401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0682155">
            <a:off x="128216" y="5324615"/>
            <a:ext cx="3485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Note: </a:t>
            </a:r>
            <a:r>
              <a:rPr lang="en-US" sz="2000" dirty="0"/>
              <a:t>must be </a:t>
            </a:r>
            <a:r>
              <a:rPr lang="en-US" sz="2000" i="1" dirty="0"/>
              <a:t>in addition </a:t>
            </a:r>
            <a:r>
              <a:rPr lang="en-US" sz="2000" dirty="0"/>
              <a:t>to the main movements – not a replacement!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813606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3245" y="3033536"/>
            <a:ext cx="2146555" cy="21465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9128" y="3174217"/>
            <a:ext cx="2375262" cy="18651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C00000"/>
                </a:solidFill>
              </a:rPr>
              <a:t>Home Body Weight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5691051" cy="48006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Discussion: benefits?</a:t>
            </a:r>
          </a:p>
          <a:p>
            <a:r>
              <a:rPr lang="en-US" sz="2400" dirty="0"/>
              <a:t>Challenges</a:t>
            </a:r>
          </a:p>
          <a:p>
            <a:pPr lvl="1"/>
            <a:r>
              <a:rPr lang="en-US" sz="2400" dirty="0"/>
              <a:t>Fixed weight</a:t>
            </a:r>
          </a:p>
          <a:p>
            <a:pPr lvl="1"/>
            <a:r>
              <a:rPr lang="en-US" sz="2400" dirty="0"/>
              <a:t>Progressive overload</a:t>
            </a:r>
          </a:p>
          <a:p>
            <a:pPr lvl="1"/>
            <a:r>
              <a:rPr lang="en-US" sz="2400" dirty="0"/>
              <a:t>Hitting the non-mirror muscles</a:t>
            </a:r>
          </a:p>
          <a:p>
            <a:r>
              <a:rPr lang="en-US" sz="2400" dirty="0"/>
              <a:t>Great additions:</a:t>
            </a:r>
          </a:p>
          <a:p>
            <a:pPr lvl="1"/>
            <a:r>
              <a:rPr lang="en-US" sz="2400" dirty="0"/>
              <a:t>Adjustable dumbbells</a:t>
            </a:r>
          </a:p>
          <a:p>
            <a:pPr lvl="1"/>
            <a:r>
              <a:rPr lang="en-US" sz="2400" dirty="0"/>
              <a:t>Doorway chin-up bar</a:t>
            </a:r>
          </a:p>
          <a:p>
            <a:pPr lvl="1"/>
            <a:r>
              <a:rPr lang="en-US" sz="2400" dirty="0"/>
              <a:t>Rings</a:t>
            </a:r>
          </a:p>
          <a:p>
            <a:pPr lvl="1"/>
            <a:r>
              <a:rPr lang="en-US" sz="2400" dirty="0"/>
              <a:t>Bands</a:t>
            </a:r>
          </a:p>
          <a:p>
            <a:pPr lvl="1"/>
            <a:r>
              <a:rPr lang="en-US" sz="2400" dirty="0"/>
              <a:t>Equalizer?</a:t>
            </a:r>
            <a:endParaRPr lang="en-US" sz="2400" u="sng" dirty="0"/>
          </a:p>
          <a:p>
            <a:r>
              <a:rPr lang="en-US" sz="1800" dirty="0"/>
              <a:t>More info: </a:t>
            </a:r>
            <a:r>
              <a:rPr lang="en-US" sz="1800" dirty="0">
                <a:hlinkClick r:id="rId4"/>
              </a:rPr>
              <a:t>http://www.andrewheming.com/2017/10/home-gym-set-up-guide-bonus-free.html</a:t>
            </a:r>
            <a:r>
              <a:rPr lang="en-US" sz="1800" dirty="0"/>
              <a:t> </a:t>
            </a:r>
          </a:p>
          <a:p>
            <a:r>
              <a:rPr lang="en-US" sz="1800" dirty="0"/>
              <a:t>FNDN 102 lab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9120" y="1333852"/>
            <a:ext cx="2799805" cy="1730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3597" y="4900535"/>
            <a:ext cx="1979237" cy="19792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1" y="5261315"/>
            <a:ext cx="1559675" cy="1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103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C00000"/>
                </a:solidFill>
              </a:rPr>
              <a:t>Our Home Gym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0" y="1600200"/>
            <a:ext cx="6400800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97311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Step 2: Weekly Layout of Movements </a:t>
            </a:r>
            <a:endParaRPr lang="en-CA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25160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C00000"/>
                </a:solidFill>
              </a:rPr>
              <a:t>Goals &amp; Weekly Layouts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9144000" cy="5287962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/>
              <a:t>Beginner</a:t>
            </a:r>
          </a:p>
          <a:p>
            <a:pPr lvl="1"/>
            <a:r>
              <a:rPr lang="en-US" dirty="0"/>
              <a:t>Whole body</a:t>
            </a:r>
          </a:p>
          <a:p>
            <a:r>
              <a:rPr lang="en-US" sz="2600" b="1" dirty="0"/>
              <a:t>General Fitness</a:t>
            </a:r>
          </a:p>
          <a:p>
            <a:pPr lvl="1"/>
            <a:r>
              <a:rPr lang="en-US" dirty="0"/>
              <a:t>Whole body circuit, Push/Pull/Leg</a:t>
            </a:r>
          </a:p>
          <a:p>
            <a:r>
              <a:rPr lang="en-US" sz="2600" b="1" dirty="0"/>
              <a:t>Time Crunch</a:t>
            </a:r>
          </a:p>
          <a:p>
            <a:pPr lvl="1"/>
            <a:r>
              <a:rPr lang="en-US" dirty="0"/>
              <a:t>The Minimalist, Whole body circuit, Push/Pull/Leg, Upper/Lower, Hinge &amp; Push, Squat &amp; Pull</a:t>
            </a:r>
          </a:p>
          <a:p>
            <a:r>
              <a:rPr lang="en-US" sz="2600" b="1" dirty="0"/>
              <a:t>Fat Loss</a:t>
            </a:r>
          </a:p>
          <a:p>
            <a:pPr lvl="1"/>
            <a:r>
              <a:rPr lang="en-US" dirty="0"/>
              <a:t>Whole body circuit, Push/Pull/Leg, Upper/Lower, Hinge/Push &amp; Squat/Pull</a:t>
            </a:r>
          </a:p>
          <a:p>
            <a:r>
              <a:rPr lang="en-US" sz="2600" b="1" dirty="0"/>
              <a:t>Muscle Gain</a:t>
            </a:r>
            <a:endParaRPr lang="en-US" sz="2600" dirty="0"/>
          </a:p>
          <a:p>
            <a:pPr lvl="1"/>
            <a:r>
              <a:rPr lang="en-US" sz="2100" dirty="0"/>
              <a:t>Upper/Lower, Advanced Upper/Lower, Push/Pull, Movement Split, Body Part Split </a:t>
            </a:r>
          </a:p>
          <a:p>
            <a:r>
              <a:rPr lang="en-US" sz="2800" b="1" dirty="0"/>
              <a:t>Performance</a:t>
            </a:r>
          </a:p>
          <a:p>
            <a:pPr lvl="1"/>
            <a:r>
              <a:rPr lang="en-US" dirty="0"/>
              <a:t> Push/Pull/Leg, Upper/Lower, Advanced Upper/Lower, Hinge/Push &amp; Squat/Pull, Movement Split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735922">
            <a:off x="5489814" y="1861396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Bonus!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See sample programs at the end of the slides </a:t>
            </a:r>
          </a:p>
        </p:txBody>
      </p:sp>
    </p:spTree>
    <p:extLst>
      <p:ext uri="{BB962C8B-B14F-4D97-AF65-F5344CB8AC3E}">
        <p14:creationId xmlns:p14="http://schemas.microsoft.com/office/powerpoint/2010/main" val="33428125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b="1" dirty="0">
                <a:solidFill>
                  <a:srgbClr val="C00000"/>
                </a:solidFill>
              </a:rPr>
              <a:t>Step 3: Exercise Order Tips</a:t>
            </a:r>
            <a:endParaRPr lang="en-CA" sz="5400" b="1" i="1" dirty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52472"/>
            <a:ext cx="9144000" cy="4876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CA" sz="3000" dirty="0"/>
              <a:t>Warm-up first! </a:t>
            </a:r>
          </a:p>
          <a:p>
            <a:pPr>
              <a:defRPr/>
            </a:pPr>
            <a:r>
              <a:rPr lang="en-CA" sz="3000" dirty="0"/>
              <a:t>Low rep before high reps</a:t>
            </a:r>
          </a:p>
          <a:p>
            <a:pPr marL="868680" lvl="1" indent="-457200">
              <a:buFont typeface="+mj-lt"/>
              <a:buAutoNum type="arabicPeriod"/>
              <a:defRPr/>
            </a:pPr>
            <a:r>
              <a:rPr lang="en-CA" sz="2600" dirty="0"/>
              <a:t>Low rep: strength, speed, power</a:t>
            </a:r>
          </a:p>
          <a:p>
            <a:pPr marL="868680" lvl="1" indent="-457200">
              <a:buFont typeface="+mj-lt"/>
              <a:buAutoNum type="arabicPeriod"/>
              <a:defRPr/>
            </a:pPr>
            <a:r>
              <a:rPr lang="en-CA" sz="2600" dirty="0"/>
              <a:t>Medium to high rep: hypertrophy, endurance</a:t>
            </a:r>
          </a:p>
          <a:p>
            <a:pPr>
              <a:defRPr/>
            </a:pPr>
            <a:r>
              <a:rPr lang="en-CA" sz="3000" dirty="0"/>
              <a:t>High skill before low skilled</a:t>
            </a:r>
          </a:p>
          <a:p>
            <a:pPr>
              <a:defRPr/>
            </a:pPr>
            <a:r>
              <a:rPr lang="en-CA" sz="3000" dirty="0"/>
              <a:t>Big muscles before small muscles</a:t>
            </a:r>
          </a:p>
          <a:p>
            <a:pPr>
              <a:defRPr/>
            </a:pPr>
            <a:r>
              <a:rPr lang="en-CA" sz="3000" dirty="0"/>
              <a:t>Advanced: high priority before low priority</a:t>
            </a:r>
          </a:p>
          <a:p>
            <a:pPr>
              <a:defRPr/>
            </a:pPr>
            <a:r>
              <a:rPr lang="en-CA" sz="3000" dirty="0"/>
              <a:t>Do cardio at a different time</a:t>
            </a:r>
          </a:p>
        </p:txBody>
      </p:sp>
      <p:sp>
        <p:nvSpPr>
          <p:cNvPr id="2" name="TextBox 1"/>
          <p:cNvSpPr txBox="1"/>
          <p:nvPr/>
        </p:nvSpPr>
        <p:spPr>
          <a:xfrm rot="20556252">
            <a:off x="6463205" y="4956438"/>
            <a:ext cx="4384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Remember: “tips” not “rules”</a:t>
            </a:r>
          </a:p>
        </p:txBody>
      </p:sp>
    </p:spTree>
    <p:extLst>
      <p:ext uri="{BB962C8B-B14F-4D97-AF65-F5344CB8AC3E}">
        <p14:creationId xmlns:p14="http://schemas.microsoft.com/office/powerpoint/2010/main" val="37245884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C00000"/>
                </a:solidFill>
              </a:rPr>
              <a:t>Exercise Order Options</a:t>
            </a:r>
            <a:endParaRPr lang="en-CA" sz="5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Option 1: Standard training</a:t>
            </a:r>
          </a:p>
          <a:p>
            <a:pPr lvl="1"/>
            <a:r>
              <a:rPr lang="en-US" sz="3200" dirty="0"/>
              <a:t>Each exercise done by itself </a:t>
            </a:r>
          </a:p>
          <a:p>
            <a:pPr lvl="1"/>
            <a:r>
              <a:rPr lang="en-US" sz="3200" dirty="0"/>
              <a:t>Do all sets of one exercise, then move on to next exercise</a:t>
            </a:r>
          </a:p>
          <a:p>
            <a:pPr lvl="1"/>
            <a:r>
              <a:rPr lang="en-US" sz="3200" dirty="0"/>
              <a:t>Great for focus </a:t>
            </a:r>
          </a:p>
          <a:p>
            <a:pPr lvl="1"/>
            <a:r>
              <a:rPr lang="en-US" sz="3200" dirty="0"/>
              <a:t>Great for simplicity</a:t>
            </a:r>
          </a:p>
          <a:p>
            <a:pPr lvl="1"/>
            <a:r>
              <a:rPr lang="en-US" sz="3200" dirty="0"/>
              <a:t>Great in a busy gym</a:t>
            </a:r>
          </a:p>
          <a:p>
            <a:pPr lvl="1"/>
            <a:r>
              <a:rPr lang="en-US" sz="3200" dirty="0"/>
              <a:t>Great for “big” exercises (e.g. deadlifts)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5355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160000" cy="4953000"/>
          </a:xfrm>
        </p:spPr>
        <p:txBody>
          <a:bodyPr>
            <a:normAutofit/>
          </a:bodyPr>
          <a:lstStyle/>
          <a:p>
            <a:r>
              <a:rPr lang="en-US" sz="3200" dirty="0"/>
              <a:t>Option 2: Alternating sets</a:t>
            </a:r>
          </a:p>
          <a:p>
            <a:pPr lvl="1"/>
            <a:r>
              <a:rPr lang="en-US" sz="2800" dirty="0"/>
              <a:t>Cut training time almost in half! </a:t>
            </a:r>
          </a:p>
          <a:p>
            <a:pPr lvl="1"/>
            <a:r>
              <a:rPr lang="en-US" sz="2800" dirty="0"/>
              <a:t>2 non-competing exercises</a:t>
            </a:r>
          </a:p>
          <a:p>
            <a:pPr lvl="2"/>
            <a:r>
              <a:rPr lang="en-US" sz="2600" dirty="0"/>
              <a:t>First exercise, short rest, second exercise, short rest, repeat for desired # of sets </a:t>
            </a:r>
          </a:p>
          <a:p>
            <a:pPr lvl="1"/>
            <a:r>
              <a:rPr lang="en-US" sz="2800" dirty="0"/>
              <a:t>Alternating upper/lower</a:t>
            </a:r>
          </a:p>
          <a:p>
            <a:pPr lvl="2"/>
            <a:r>
              <a:rPr lang="en-US" sz="2400" dirty="0"/>
              <a:t>Example: Squats &amp; Chin-Ups</a:t>
            </a:r>
            <a:endParaRPr lang="en-US" sz="2000" dirty="0"/>
          </a:p>
          <a:p>
            <a:pPr lvl="1"/>
            <a:r>
              <a:rPr lang="en-US" sz="2800" dirty="0"/>
              <a:t>Alternating opposite muscles</a:t>
            </a:r>
          </a:p>
          <a:p>
            <a:pPr lvl="2"/>
            <a:r>
              <a:rPr lang="en-US" sz="2400" dirty="0"/>
              <a:t>Example: Bench Press &amp; Rows</a:t>
            </a:r>
            <a:endParaRPr lang="en-US" sz="20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708555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991600" cy="5263754"/>
          </a:xfrm>
        </p:spPr>
        <p:txBody>
          <a:bodyPr>
            <a:normAutofit/>
          </a:bodyPr>
          <a:lstStyle/>
          <a:p>
            <a:r>
              <a:rPr lang="en-US" sz="3600" dirty="0"/>
              <a:t>Option 3: Circuits</a:t>
            </a:r>
          </a:p>
          <a:p>
            <a:pPr lvl="1"/>
            <a:r>
              <a:rPr lang="en-US" sz="3300" dirty="0"/>
              <a:t>Many uses – for many goals – adjust training variables</a:t>
            </a:r>
            <a:endParaRPr lang="en-CA" sz="3300" dirty="0"/>
          </a:p>
          <a:p>
            <a:pPr lvl="2"/>
            <a:r>
              <a:rPr lang="en-US" sz="3200" dirty="0"/>
              <a:t>Example: </a:t>
            </a:r>
          </a:p>
          <a:p>
            <a:pPr lvl="3"/>
            <a:r>
              <a:rPr lang="en-US" sz="2800" dirty="0"/>
              <a:t>1a) Ring Rows</a:t>
            </a:r>
          </a:p>
          <a:p>
            <a:pPr lvl="3"/>
            <a:r>
              <a:rPr lang="en-US" sz="2800" dirty="0"/>
              <a:t>1b) Reverse Lunge</a:t>
            </a:r>
          </a:p>
          <a:p>
            <a:pPr lvl="3"/>
            <a:r>
              <a:rPr lang="en-US" sz="2800" dirty="0"/>
              <a:t>1c) Push-Up</a:t>
            </a:r>
          </a:p>
          <a:p>
            <a:pPr lvl="3"/>
            <a:r>
              <a:rPr lang="en-US" sz="2800" dirty="0"/>
              <a:t>1d) Kettlebell Swings</a:t>
            </a:r>
          </a:p>
          <a:p>
            <a:pPr lvl="3"/>
            <a:r>
              <a:rPr lang="en-US" sz="2800" dirty="0"/>
              <a:t>1e) Swiss Ball Stir the Pot</a:t>
            </a:r>
          </a:p>
          <a:p>
            <a:pPr lvl="3"/>
            <a:r>
              <a:rPr lang="en-CA" dirty="0">
                <a:hlinkClick r:id="rId2"/>
              </a:rPr>
              <a:t>http://www.andrewheming.com/2013/09/the-many-uses-of-circuit-training.html</a:t>
            </a:r>
            <a:r>
              <a:rPr lang="en-CA" dirty="0"/>
              <a:t> </a:t>
            </a:r>
          </a:p>
          <a:p>
            <a:pPr lvl="3"/>
            <a:endParaRPr lang="en-US" sz="2800" dirty="0"/>
          </a:p>
          <a:p>
            <a:pPr lvl="3"/>
            <a:endParaRPr lang="en-US" sz="2800" dirty="0"/>
          </a:p>
          <a:p>
            <a:pPr lvl="3"/>
            <a:endParaRPr lang="en-US" sz="2800" dirty="0"/>
          </a:p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 rot="20668722">
            <a:off x="7391400" y="38862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Bonus Note: </a:t>
            </a:r>
            <a:r>
              <a:rPr lang="en-US" dirty="0"/>
              <a:t>You can also use a combination of straight sets, alternating &amp; circuits in the same workout!</a:t>
            </a:r>
          </a:p>
        </p:txBody>
      </p:sp>
    </p:spTree>
    <p:extLst>
      <p:ext uri="{BB962C8B-B14F-4D97-AF65-F5344CB8AC3E}">
        <p14:creationId xmlns:p14="http://schemas.microsoft.com/office/powerpoint/2010/main" val="39369310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altLang="en-US" sz="5400" b="1" dirty="0">
                <a:solidFill>
                  <a:srgbClr val="C00000"/>
                </a:solidFill>
              </a:rPr>
              <a:t>Step 4: Select Reps &amp; Loads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CA" altLang="en-US" sz="3200" dirty="0"/>
              <a:t>Use goals to determine rep range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altLang="en-US" sz="2800" dirty="0"/>
              <a:t>1-5 – maximal strength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altLang="en-US" sz="2800" dirty="0"/>
              <a:t>6-8 – strength/hypertrophy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altLang="en-US" sz="2800" dirty="0"/>
              <a:t>9-12 – hypertrophy or strength endurance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altLang="en-US" sz="2800" dirty="0"/>
              <a:t>13-20 – endurance</a:t>
            </a:r>
          </a:p>
          <a:p>
            <a:pPr lvl="2">
              <a:lnSpc>
                <a:spcPct val="90000"/>
              </a:lnSpc>
              <a:defRPr/>
            </a:pPr>
            <a:r>
              <a:rPr lang="en-CA" altLang="en-US" sz="2600" dirty="0"/>
              <a:t>Note: rep ranges not set in stone  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800" dirty="0"/>
              <a:t>Weight that allows proper form for desired # of reps = proper training load (weight)</a:t>
            </a:r>
          </a:p>
          <a:p>
            <a:pPr>
              <a:lnSpc>
                <a:spcPct val="90000"/>
              </a:lnSpc>
              <a:defRPr/>
            </a:pPr>
            <a:endParaRPr lang="en-US" altLang="en-US" sz="2800" dirty="0"/>
          </a:p>
          <a:p>
            <a:pPr>
              <a:lnSpc>
                <a:spcPct val="90000"/>
              </a:lnSpc>
              <a:defRPr/>
            </a:pPr>
            <a:r>
              <a:rPr lang="en-US" altLang="en-US" sz="2800" b="1" i="1" dirty="0"/>
              <a:t>Crazy Important: progressive overload!!!</a:t>
            </a:r>
            <a:endParaRPr lang="en-CA" alt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875662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b="1" dirty="0">
                <a:solidFill>
                  <a:srgbClr val="C00000"/>
                </a:solidFill>
              </a:rPr>
              <a:t>Introduction</a:t>
            </a:r>
            <a:r>
              <a:rPr lang="en-US" sz="4800" dirty="0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592262"/>
            <a:ext cx="8817429" cy="480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/>
              <a:t>Exerting muscular effort against resistance</a:t>
            </a:r>
          </a:p>
          <a:p>
            <a:pPr eaLnBrk="1" hangingPunct="1">
              <a:defRPr/>
            </a:pPr>
            <a:r>
              <a:rPr lang="en-US" sz="3200" dirty="0"/>
              <a:t>Resistance could be:</a:t>
            </a:r>
          </a:p>
          <a:p>
            <a:pPr lvl="1" eaLnBrk="1" hangingPunct="1">
              <a:defRPr/>
            </a:pPr>
            <a:r>
              <a:rPr lang="en-US" sz="2800" dirty="0"/>
              <a:t>Machines</a:t>
            </a:r>
          </a:p>
          <a:p>
            <a:pPr lvl="1" eaLnBrk="1" hangingPunct="1">
              <a:defRPr/>
            </a:pPr>
            <a:r>
              <a:rPr lang="en-US" sz="2800" b="1" u="sng" dirty="0"/>
              <a:t>Free weights</a:t>
            </a:r>
            <a:r>
              <a:rPr lang="en-US" sz="2800" b="1" dirty="0"/>
              <a:t> </a:t>
            </a:r>
            <a:r>
              <a:rPr lang="en-US" sz="2400" dirty="0"/>
              <a:t>(barbells, dumbbells)</a:t>
            </a:r>
          </a:p>
          <a:p>
            <a:pPr lvl="1" eaLnBrk="1" hangingPunct="1">
              <a:defRPr/>
            </a:pPr>
            <a:r>
              <a:rPr lang="en-US" sz="2800" dirty="0"/>
              <a:t>Cables</a:t>
            </a:r>
          </a:p>
          <a:p>
            <a:pPr lvl="1" eaLnBrk="1" hangingPunct="1">
              <a:defRPr/>
            </a:pPr>
            <a:r>
              <a:rPr lang="en-US" sz="2800" dirty="0"/>
              <a:t>Body weight</a:t>
            </a:r>
          </a:p>
          <a:p>
            <a:pPr lvl="1" eaLnBrk="1" hangingPunct="1">
              <a:defRPr/>
            </a:pPr>
            <a:r>
              <a:rPr lang="en-US" sz="2800" dirty="0"/>
              <a:t>Bands</a:t>
            </a:r>
          </a:p>
          <a:p>
            <a:pPr lvl="1" eaLnBrk="1" hangingPunct="1">
              <a:defRPr/>
            </a:pPr>
            <a:r>
              <a:rPr lang="en-US" sz="2800" dirty="0"/>
              <a:t>Other objects…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4600" y="3618139"/>
            <a:ext cx="4800600" cy="3228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C00000"/>
                </a:solidFill>
              </a:rPr>
              <a:t>Step 5: Select # of Sets</a:t>
            </a:r>
            <a:endParaRPr lang="en-CA" sz="5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991600" cy="50292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3000" dirty="0"/>
              <a:t>Adjusts volume (i.e. amount of work)</a:t>
            </a:r>
          </a:p>
          <a:p>
            <a:pPr>
              <a:lnSpc>
                <a:spcPct val="90000"/>
              </a:lnSpc>
              <a:defRPr/>
            </a:pPr>
            <a:r>
              <a:rPr lang="en-US" sz="3000" dirty="0"/>
              <a:t>More: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600" dirty="0"/>
              <a:t>High-skilled movements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600" dirty="0"/>
              <a:t>Building muscle 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dirty="0"/>
              <a:t>Functional hypertrophy</a:t>
            </a:r>
          </a:p>
          <a:p>
            <a:pPr lvl="3">
              <a:lnSpc>
                <a:spcPct val="90000"/>
              </a:lnSpc>
              <a:defRPr/>
            </a:pPr>
            <a:r>
              <a:rPr lang="en-US" sz="2200" dirty="0"/>
              <a:t>5x5, 8x3, 6x4, 10x3, 8x5 (sets x reps)</a:t>
            </a:r>
            <a:endParaRPr lang="en-US" sz="2400" dirty="0"/>
          </a:p>
          <a:p>
            <a:pPr>
              <a:lnSpc>
                <a:spcPct val="90000"/>
              </a:lnSpc>
              <a:defRPr/>
            </a:pPr>
            <a:r>
              <a:rPr lang="en-US" sz="3000" dirty="0"/>
              <a:t>Less: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600" dirty="0"/>
              <a:t>Strength without size gains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dirty="0"/>
              <a:t>2x5, 3x3, 5x2, 6x1 (sets x reps)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600" dirty="0"/>
              <a:t>Recovery constraints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600" dirty="0"/>
              <a:t>Time constraints </a:t>
            </a:r>
          </a:p>
          <a:p>
            <a:pPr>
              <a:lnSpc>
                <a:spcPct val="90000"/>
              </a:lnSpc>
              <a:defRPr/>
            </a:pPr>
            <a:r>
              <a:rPr lang="en-US" sz="3000" dirty="0"/>
              <a:t>Considerations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600" dirty="0"/>
              <a:t>Individuality</a:t>
            </a:r>
            <a:endParaRPr lang="en-US" sz="2400" dirty="0"/>
          </a:p>
          <a:p>
            <a:pPr lvl="1">
              <a:lnSpc>
                <a:spcPct val="90000"/>
              </a:lnSpc>
              <a:defRPr/>
            </a:pPr>
            <a:r>
              <a:rPr lang="en-US" sz="2600" dirty="0"/>
              <a:t>Minimal effective dose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600" dirty="0"/>
              <a:t>Recovery capacity/opportunity </a:t>
            </a:r>
          </a:p>
          <a:p>
            <a:pPr>
              <a:lnSpc>
                <a:spcPct val="90000"/>
              </a:lnSpc>
              <a:defRPr/>
            </a:pPr>
            <a:endParaRPr lang="en-US" sz="24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632839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altLang="en-US" sz="5400" b="1" dirty="0">
                <a:solidFill>
                  <a:srgbClr val="C00000"/>
                </a:solidFill>
              </a:rPr>
              <a:t>Step 6: Select Rest Intervals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CA" altLang="en-US" sz="3200" dirty="0"/>
              <a:t>Influences training stress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CA" altLang="en-US" sz="3200" dirty="0"/>
              <a:t>Think: continuum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CA" altLang="en-US" sz="3200" dirty="0"/>
              <a:t>Short rest (incomplete rest)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800" dirty="0"/>
              <a:t>&lt;60 sec</a:t>
            </a:r>
            <a:endParaRPr lang="en-CA" altLang="en-US" sz="28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altLang="en-US" sz="2800" dirty="0"/>
              <a:t>Endurance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altLang="en-US" sz="2800" dirty="0"/>
              <a:t>Conditioning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CA" altLang="en-US" sz="3200" dirty="0"/>
              <a:t>Full Recovery (complete rest)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800" dirty="0"/>
              <a:t>2-5 min</a:t>
            </a:r>
            <a:endParaRPr lang="en-CA" altLang="en-US" sz="2800" dirty="0"/>
          </a:p>
          <a:p>
            <a:pPr lvl="1">
              <a:lnSpc>
                <a:spcPct val="90000"/>
              </a:lnSpc>
              <a:defRPr/>
            </a:pPr>
            <a:r>
              <a:rPr lang="en-CA" altLang="en-US" sz="2800" dirty="0"/>
              <a:t>Max strength or power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altLang="en-US" sz="2800" dirty="0"/>
              <a:t>Hypertrophy (2-3min)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3000" dirty="0"/>
              <a:t>Notes: 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800" dirty="0"/>
              <a:t>Don’t turn weights into cardio! Don’t fear rest!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800" dirty="0"/>
              <a:t>Time ranges are for straight sets – you can do other non-competing exercises during this time</a:t>
            </a:r>
            <a:endParaRPr lang="en-CA" altLang="en-US" sz="2800" dirty="0"/>
          </a:p>
        </p:txBody>
      </p:sp>
      <p:pic>
        <p:nvPicPr>
          <p:cNvPr id="5" name="Picture 2" descr="C:\Users\Andrew.Heming\AppData\Local\Microsoft\Windows\Temporary Internet Files\Content.IE5\AE1L53U5\MP900442242[1]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53200" y="1981200"/>
            <a:ext cx="2580331" cy="2909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3471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b="1" dirty="0">
                <a:solidFill>
                  <a:srgbClr val="C00000"/>
                </a:solidFill>
              </a:rPr>
              <a:t>For More Info: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603069" y="2026920"/>
            <a:ext cx="8839200" cy="480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/>
              <a:t>Ask questions any time: </a:t>
            </a:r>
            <a:r>
              <a:rPr lang="en-US" sz="2800" dirty="0">
                <a:hlinkClick r:id="rId2"/>
              </a:rPr>
              <a:t>Andrew.Heming@twu.ca</a:t>
            </a:r>
            <a:r>
              <a:rPr lang="en-US" sz="2800" dirty="0"/>
              <a:t> </a:t>
            </a:r>
          </a:p>
          <a:p>
            <a:pPr>
              <a:defRPr/>
            </a:pPr>
            <a:r>
              <a:rPr lang="en-US" sz="2800" dirty="0"/>
              <a:t>Free articles: </a:t>
            </a:r>
            <a:r>
              <a:rPr lang="en-US" sz="2800" dirty="0">
                <a:hlinkClick r:id="rId3"/>
              </a:rPr>
              <a:t>www.AndrewHeming.com</a:t>
            </a:r>
            <a:endParaRPr lang="en-US" sz="2800" dirty="0"/>
          </a:p>
          <a:p>
            <a:pPr>
              <a:defRPr/>
            </a:pPr>
            <a:r>
              <a:rPr lang="en-US" sz="2800" dirty="0"/>
              <a:t>Exercise video library: </a:t>
            </a:r>
            <a:r>
              <a:rPr lang="en-US" sz="2800" dirty="0">
                <a:hlinkClick r:id="rId4"/>
              </a:rPr>
              <a:t>www.YouTube.com/HemingTraining</a:t>
            </a:r>
            <a:r>
              <a:rPr lang="en-US" sz="2800" dirty="0"/>
              <a:t> </a:t>
            </a:r>
          </a:p>
          <a:p>
            <a:pPr eaLnBrk="1" hangingPunct="1">
              <a:defRPr/>
            </a:pPr>
            <a:r>
              <a:rPr lang="en-US" sz="2800" dirty="0"/>
              <a:t>Courses that count as part of your “core”</a:t>
            </a:r>
          </a:p>
          <a:p>
            <a:pPr lvl="1">
              <a:defRPr/>
            </a:pPr>
            <a:r>
              <a:rPr lang="en-US" sz="2600" dirty="0"/>
              <a:t>HKIN 103 – Weight Training (1 credit)</a:t>
            </a:r>
          </a:p>
          <a:p>
            <a:pPr lvl="2">
              <a:defRPr/>
            </a:pPr>
            <a:r>
              <a:rPr lang="en-US" sz="2400" dirty="0"/>
              <a:t>Women’s only section</a:t>
            </a:r>
          </a:p>
          <a:p>
            <a:pPr lvl="1">
              <a:defRPr/>
            </a:pPr>
            <a:r>
              <a:rPr lang="en-US" sz="2600" dirty="0"/>
              <a:t>HKIN 107 – Advanced Weight Training (1 credit)</a:t>
            </a:r>
          </a:p>
          <a:p>
            <a:pPr lvl="1">
              <a:defRPr/>
            </a:pPr>
            <a:r>
              <a:rPr lang="en-US" sz="2600" dirty="0"/>
              <a:t>HKIN 201 – Strength &amp; Conditioning (3 credits)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C00000"/>
                </a:solidFill>
              </a:rPr>
              <a:t>Women &amp; Weight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160000" cy="52578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Don’t miss out because of fear or intimidation</a:t>
            </a:r>
          </a:p>
          <a:p>
            <a:r>
              <a:rPr lang="en-US" sz="2400" dirty="0"/>
              <a:t>Don’t worry about “bulking up”</a:t>
            </a:r>
          </a:p>
          <a:p>
            <a:pPr lvl="1"/>
            <a:r>
              <a:rPr lang="en-US" sz="2400" dirty="0"/>
              <a:t>Sex differences, programming, diet, drug use</a:t>
            </a:r>
          </a:p>
          <a:p>
            <a:r>
              <a:rPr lang="en-US" sz="2400" dirty="0"/>
              <a:t>Challenge traditional lifting-related gender stereotypes</a:t>
            </a:r>
          </a:p>
          <a:p>
            <a:pPr lvl="1"/>
            <a:r>
              <a:rPr lang="en-US" sz="2200" dirty="0"/>
              <a:t>No “man exercises” or “women exercises”</a:t>
            </a:r>
          </a:p>
          <a:p>
            <a:pPr lvl="1"/>
            <a:r>
              <a:rPr lang="en-US" sz="2200" dirty="0"/>
              <a:t>Lifting heavy, lifting face, building muscle</a:t>
            </a:r>
          </a:p>
          <a:p>
            <a:r>
              <a:rPr lang="en-US" sz="2400" dirty="0"/>
              <a:t>Take a weight training course</a:t>
            </a:r>
          </a:p>
          <a:p>
            <a:pPr lvl="1"/>
            <a:r>
              <a:rPr lang="en-US" sz="2400" dirty="0"/>
              <a:t>HKIN 103 (co-ed or women’s only)</a:t>
            </a:r>
          </a:p>
          <a:p>
            <a:r>
              <a:rPr lang="en-US" sz="2400" dirty="0"/>
              <a:t>Consider where you train</a:t>
            </a:r>
          </a:p>
          <a:p>
            <a:pPr lvl="1"/>
            <a:r>
              <a:rPr lang="en-US" sz="2400" dirty="0"/>
              <a:t>School, home, public gym, rec </a:t>
            </a:r>
            <a:r>
              <a:rPr lang="en-US" sz="2400" dirty="0" err="1"/>
              <a:t>centre</a:t>
            </a:r>
            <a:endParaRPr lang="en-US" sz="2400" dirty="0"/>
          </a:p>
          <a:p>
            <a:pPr lvl="2"/>
            <a:r>
              <a:rPr lang="en-US" sz="2200" dirty="0"/>
              <a:t> Consider: target market of that gym</a:t>
            </a:r>
          </a:p>
          <a:p>
            <a:pPr lvl="1"/>
            <a:r>
              <a:rPr lang="en-US" sz="2400" dirty="0"/>
              <a:t>Women’s only gyms?</a:t>
            </a:r>
          </a:p>
          <a:p>
            <a:pPr lvl="2"/>
            <a:r>
              <a:rPr lang="en-US" sz="2200" dirty="0"/>
              <a:t>Equipment? Quality of instruction?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0578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Bonus Section:  Sample Programs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Note: these are samples for educational purposes, not individual exercise prescriptions</a:t>
            </a:r>
          </a:p>
        </p:txBody>
      </p:sp>
    </p:spTree>
    <p:extLst>
      <p:ext uri="{BB962C8B-B14F-4D97-AF65-F5344CB8AC3E}">
        <p14:creationId xmlns:p14="http://schemas.microsoft.com/office/powerpoint/2010/main" val="7443834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C00000"/>
                </a:solidFill>
              </a:rPr>
              <a:t>Sample Program Guide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9144000" cy="5287962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/>
              <a:t>Beginner</a:t>
            </a:r>
          </a:p>
          <a:p>
            <a:pPr lvl="1"/>
            <a:r>
              <a:rPr lang="en-US" dirty="0"/>
              <a:t>Whole body</a:t>
            </a:r>
          </a:p>
          <a:p>
            <a:r>
              <a:rPr lang="en-US" sz="2600" b="1" dirty="0"/>
              <a:t>General Fitness</a:t>
            </a:r>
          </a:p>
          <a:p>
            <a:pPr lvl="1"/>
            <a:r>
              <a:rPr lang="en-US" dirty="0"/>
              <a:t>Whole body circuit, Push/Pull/Leg</a:t>
            </a:r>
          </a:p>
          <a:p>
            <a:r>
              <a:rPr lang="en-US" sz="2600" b="1" dirty="0"/>
              <a:t>Time Crunch</a:t>
            </a:r>
          </a:p>
          <a:p>
            <a:pPr lvl="1"/>
            <a:r>
              <a:rPr lang="en-US" dirty="0"/>
              <a:t>Minimalist, Whole body circuit, Push/Pull/Leg, Upper/Lower, Hinge &amp; Push, Squat &amp; Pull</a:t>
            </a:r>
          </a:p>
          <a:p>
            <a:r>
              <a:rPr lang="en-US" sz="2600" b="1" dirty="0"/>
              <a:t>Fat Loss</a:t>
            </a:r>
          </a:p>
          <a:p>
            <a:pPr lvl="1"/>
            <a:r>
              <a:rPr lang="en-US" dirty="0"/>
              <a:t>Whole body circuit, Push/Pull/Leg, Upper/Lower, Hinge/Push &amp; Squat/Pull</a:t>
            </a:r>
          </a:p>
          <a:p>
            <a:r>
              <a:rPr lang="en-US" sz="2600" b="1" dirty="0"/>
              <a:t>Muscle Gain</a:t>
            </a:r>
            <a:endParaRPr lang="en-US" sz="2600" dirty="0"/>
          </a:p>
          <a:p>
            <a:pPr lvl="1"/>
            <a:r>
              <a:rPr lang="en-US" sz="2100" dirty="0"/>
              <a:t>Upper/Lower, Advanced Upper/Lower, Push/Pull, Movement Split, Body Part Split </a:t>
            </a:r>
          </a:p>
          <a:p>
            <a:r>
              <a:rPr lang="en-US" sz="2800" b="1" dirty="0"/>
              <a:t>Performance</a:t>
            </a:r>
          </a:p>
          <a:p>
            <a:pPr lvl="1"/>
            <a:r>
              <a:rPr lang="en-US" dirty="0"/>
              <a:t> Push/Pull/Leg, Upper/Lower, Advanced Upper/Lower, Hinge/Push &amp; Squat/Pull, Movement Split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735922">
            <a:off x="5507876" y="1834390"/>
            <a:ext cx="353844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Bonus!</a:t>
            </a:r>
            <a:r>
              <a:rPr lang="en-US" sz="2000" dirty="0"/>
              <a:t> </a:t>
            </a:r>
          </a:p>
          <a:p>
            <a:pPr algn="ctr"/>
            <a:r>
              <a:rPr lang="en-US" sz="2000" dirty="0"/>
              <a:t>Check out the following sample programs…</a:t>
            </a:r>
          </a:p>
        </p:txBody>
      </p:sp>
    </p:spTree>
    <p:extLst>
      <p:ext uri="{BB962C8B-B14F-4D97-AF65-F5344CB8AC3E}">
        <p14:creationId xmlns:p14="http://schemas.microsoft.com/office/powerpoint/2010/main" val="26816200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b="1" dirty="0">
                <a:solidFill>
                  <a:srgbClr val="C00000"/>
                </a:solidFill>
              </a:rPr>
              <a:t>Whole Body Routines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/>
              <a:t>Train all muscle groups in one session</a:t>
            </a:r>
          </a:p>
          <a:p>
            <a:pPr eaLnBrk="1" hangingPunct="1">
              <a:defRPr/>
            </a:pPr>
            <a:r>
              <a:rPr lang="en-US" sz="3200" dirty="0"/>
              <a:t>Beginners</a:t>
            </a:r>
          </a:p>
          <a:p>
            <a:pPr eaLnBrk="1" hangingPunct="1">
              <a:defRPr/>
            </a:pPr>
            <a:r>
              <a:rPr lang="en-US" sz="3200" dirty="0"/>
              <a:t>Fat loss</a:t>
            </a:r>
          </a:p>
          <a:p>
            <a:pPr eaLnBrk="1" hangingPunct="1">
              <a:defRPr/>
            </a:pPr>
            <a:r>
              <a:rPr lang="en-US" sz="3200" dirty="0"/>
              <a:t>General fitness</a:t>
            </a:r>
          </a:p>
          <a:p>
            <a:pPr eaLnBrk="1" hangingPunct="1">
              <a:defRPr/>
            </a:pPr>
            <a:r>
              <a:rPr lang="en-US" sz="3200" dirty="0"/>
              <a:t>Time crunch</a:t>
            </a:r>
          </a:p>
          <a:p>
            <a:pPr eaLnBrk="1" hangingPunct="1">
              <a:defRPr/>
            </a:pPr>
            <a:r>
              <a:rPr lang="en-US" sz="3200" dirty="0"/>
              <a:t>2-3x per week</a:t>
            </a:r>
          </a:p>
        </p:txBody>
      </p:sp>
      <p:pic>
        <p:nvPicPr>
          <p:cNvPr id="5" name="Picture 5" descr="file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2514600"/>
            <a:ext cx="2516188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0388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C00000"/>
                </a:solidFill>
              </a:rPr>
              <a:t>Sample Beginner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1) Goblet Squat: 2-3x6-10, rest 60-90s</a:t>
            </a:r>
          </a:p>
          <a:p>
            <a:r>
              <a:rPr lang="en-US" sz="2800" dirty="0"/>
              <a:t>2a) </a:t>
            </a:r>
            <a:r>
              <a:rPr lang="en-US" sz="2800" dirty="0" err="1"/>
              <a:t>Lat</a:t>
            </a:r>
            <a:r>
              <a:rPr lang="en-US" sz="2800" dirty="0"/>
              <a:t> Pulldown: 2-3x8-12, rest30-45s</a:t>
            </a:r>
          </a:p>
          <a:p>
            <a:r>
              <a:rPr lang="en-US" sz="2800" dirty="0"/>
              <a:t>2b) 1-Arm DB Press from ½ Kneel: 2-3x6-10, rest 30-45s</a:t>
            </a:r>
          </a:p>
          <a:p>
            <a:r>
              <a:rPr lang="en-US" sz="2800" dirty="0"/>
              <a:t>3) Weighted Hip Hinge: 2-3x6-10, rest 60-90s</a:t>
            </a:r>
          </a:p>
          <a:p>
            <a:r>
              <a:rPr lang="en-US" sz="2800" dirty="0"/>
              <a:t>4a) Seated Cable Row: 2-3x8-12, rest 30-45s</a:t>
            </a:r>
          </a:p>
          <a:p>
            <a:r>
              <a:rPr lang="en-US" sz="2800" dirty="0"/>
              <a:t>4b) Push-Up (from bar): 2-3x6-10, rest 30-45s</a:t>
            </a:r>
          </a:p>
          <a:p>
            <a:r>
              <a:rPr lang="en-US" sz="2800" dirty="0"/>
              <a:t>5) 1-Arm Farmer’s walk: 2-3x20-40meters, rest 60-90s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5640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C00000"/>
                </a:solidFill>
              </a:rPr>
              <a:t>The Minimalist – Low Frequency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/>
              <a:t>Day 1</a:t>
            </a:r>
          </a:p>
          <a:p>
            <a:pPr lvl="1"/>
            <a:r>
              <a:rPr lang="en-US" sz="2400" dirty="0"/>
              <a:t>1) Squat: 1-3x6-10</a:t>
            </a:r>
          </a:p>
          <a:p>
            <a:pPr lvl="1"/>
            <a:r>
              <a:rPr lang="en-US" sz="2400" dirty="0"/>
              <a:t>2a) 1-Arm DB Row: 1-3x6-10</a:t>
            </a:r>
          </a:p>
          <a:p>
            <a:pPr lvl="1"/>
            <a:r>
              <a:rPr lang="en-US" sz="2400" dirty="0"/>
              <a:t>2b) Bench Press: 1-3x6-10</a:t>
            </a:r>
          </a:p>
          <a:p>
            <a:pPr lvl="1"/>
            <a:r>
              <a:rPr lang="en-US" sz="2400" dirty="0"/>
              <a:t>3) 1-2 accessories: 1x8-15 (optional)</a:t>
            </a:r>
          </a:p>
          <a:p>
            <a:pPr lvl="1"/>
            <a:endParaRPr lang="en-US" sz="2800" b="1" dirty="0"/>
          </a:p>
          <a:p>
            <a:r>
              <a:rPr lang="en-US" sz="2800" b="1" dirty="0"/>
              <a:t>Day 2</a:t>
            </a:r>
          </a:p>
          <a:p>
            <a:pPr lvl="1"/>
            <a:r>
              <a:rPr lang="en-US" sz="2400" dirty="0"/>
              <a:t>1) Deadlift: 1-3x6-10</a:t>
            </a:r>
          </a:p>
          <a:p>
            <a:pPr lvl="1"/>
            <a:r>
              <a:rPr lang="en-US" sz="2400" dirty="0"/>
              <a:t>2a) Chin-up: 1-3x6-10</a:t>
            </a:r>
          </a:p>
          <a:p>
            <a:pPr lvl="1"/>
            <a:r>
              <a:rPr lang="en-US" sz="2400" dirty="0"/>
              <a:t>2b) 1-Arm </a:t>
            </a:r>
            <a:r>
              <a:rPr lang="en-US" sz="2400"/>
              <a:t>DB Shoulder Press</a:t>
            </a:r>
            <a:r>
              <a:rPr lang="en-US" sz="2400" dirty="0"/>
              <a:t>: 1-3x6-10</a:t>
            </a:r>
          </a:p>
          <a:p>
            <a:pPr lvl="1"/>
            <a:r>
              <a:rPr lang="en-US" sz="2400" dirty="0"/>
              <a:t>3) 1-2 accessories: 1x8-15 (optional)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4289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10820400" cy="1143000"/>
          </a:xfrm>
        </p:spPr>
        <p:txBody>
          <a:bodyPr/>
          <a:lstStyle/>
          <a:p>
            <a:r>
              <a:rPr lang="en-US" sz="5400" b="1" dirty="0">
                <a:solidFill>
                  <a:srgbClr val="C00000"/>
                </a:solidFill>
              </a:rPr>
              <a:t>The Minimalist - Exercise Snacking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/>
              <a:t>Guidelines</a:t>
            </a:r>
          </a:p>
          <a:p>
            <a:pPr lvl="1"/>
            <a:r>
              <a:rPr lang="en-US" sz="3000" dirty="0"/>
              <a:t>4-6 days per week</a:t>
            </a:r>
          </a:p>
          <a:p>
            <a:pPr lvl="1"/>
            <a:r>
              <a:rPr lang="en-US" sz="3000" dirty="0"/>
              <a:t>Choose exercises with minimal equipment</a:t>
            </a:r>
          </a:p>
          <a:p>
            <a:pPr lvl="2"/>
            <a:r>
              <a:rPr lang="en-US" sz="2800" dirty="0"/>
              <a:t>Body weight, bands, dumbbells, rings/TRX</a:t>
            </a:r>
          </a:p>
          <a:p>
            <a:pPr lvl="1"/>
            <a:r>
              <a:rPr lang="en-US" sz="3000" dirty="0"/>
              <a:t>Exercises: each day do: </a:t>
            </a:r>
          </a:p>
          <a:p>
            <a:pPr lvl="2"/>
            <a:r>
              <a:rPr lang="en-US" sz="2800" dirty="0"/>
              <a:t>Upper body pull/upper back</a:t>
            </a:r>
          </a:p>
          <a:p>
            <a:pPr lvl="2"/>
            <a:r>
              <a:rPr lang="en-US" sz="2800" dirty="0"/>
              <a:t>Upper body push</a:t>
            </a:r>
          </a:p>
          <a:p>
            <a:pPr lvl="2"/>
            <a:r>
              <a:rPr lang="en-US" sz="2800" dirty="0"/>
              <a:t>One leg</a:t>
            </a:r>
          </a:p>
          <a:p>
            <a:pPr lvl="2"/>
            <a:r>
              <a:rPr lang="en-US" sz="2800" dirty="0"/>
              <a:t>Possibly 1-2 accessories </a:t>
            </a:r>
            <a:r>
              <a:rPr lang="en-US" sz="2200" dirty="0"/>
              <a:t>(optional)</a:t>
            </a:r>
          </a:p>
          <a:p>
            <a:pPr lvl="2"/>
            <a:r>
              <a:rPr lang="en-US" sz="2800" dirty="0"/>
              <a:t>Do all at once or one at a time throughout the day</a:t>
            </a:r>
          </a:p>
          <a:p>
            <a:pPr lvl="1"/>
            <a:r>
              <a:rPr lang="en-US" sz="3000" dirty="0"/>
              <a:t>Do 1 set of 15-30 reps</a:t>
            </a:r>
          </a:p>
        </p:txBody>
      </p:sp>
    </p:spTree>
    <p:extLst>
      <p:ext uri="{BB962C8B-B14F-4D97-AF65-F5344CB8AC3E}">
        <p14:creationId xmlns:p14="http://schemas.microsoft.com/office/powerpoint/2010/main" val="2610106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ible and dumbbell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29600" y="4517158"/>
            <a:ext cx="2819400" cy="23408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b="1" dirty="0">
                <a:solidFill>
                  <a:srgbClr val="C00000"/>
                </a:solidFill>
              </a:rPr>
              <a:t>Strength &amp; Scripture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00200"/>
            <a:ext cx="8610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Remember the context of scripture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Strength is valued in scripture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i="1" dirty="0"/>
              <a:t>The glory of young men is their strength.</a:t>
            </a:r>
            <a:r>
              <a:rPr lang="en-US" sz="2800" dirty="0"/>
              <a:t> Proverbs 20:29 (NIV)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i="1" dirty="0"/>
              <a:t>She sets about her work vigorously; her arms are strong for her tasks.</a:t>
            </a:r>
            <a:br>
              <a:rPr lang="en-US" sz="2800" i="1" dirty="0"/>
            </a:br>
            <a:r>
              <a:rPr lang="en-US" sz="2800" dirty="0"/>
              <a:t>Proverbs 31:17 (NIV)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i="1" dirty="0"/>
              <a:t>Your arm is endued with power; your hand is strong, your right hand exalted.</a:t>
            </a:r>
            <a:r>
              <a:rPr lang="en-US" sz="2800" dirty="0"/>
              <a:t> Psalm. 89:13 (NIV)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10820400" cy="1143000"/>
          </a:xfrm>
        </p:spPr>
        <p:txBody>
          <a:bodyPr/>
          <a:lstStyle/>
          <a:p>
            <a:r>
              <a:rPr lang="en-US" sz="5400" b="1" dirty="0">
                <a:solidFill>
                  <a:srgbClr val="C00000"/>
                </a:solidFill>
              </a:rPr>
              <a:t>The Minimalist - Exercise Snacking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i="1" dirty="0"/>
              <a:t>Examples…</a:t>
            </a:r>
          </a:p>
          <a:p>
            <a:pPr lvl="1"/>
            <a:r>
              <a:rPr lang="en-US" sz="2800" b="1" dirty="0"/>
              <a:t>Monday: </a:t>
            </a:r>
            <a:r>
              <a:rPr lang="en-US" sz="2800" dirty="0"/>
              <a:t>1-Arm DB Row (elbow in), Push-Up, Goblet Squat </a:t>
            </a:r>
          </a:p>
          <a:p>
            <a:pPr lvl="1"/>
            <a:r>
              <a:rPr lang="en-US" sz="2800" b="1" dirty="0"/>
              <a:t>Tuesday: </a:t>
            </a:r>
            <a:r>
              <a:rPr lang="en-US" sz="2800" dirty="0"/>
              <a:t>1-Arm Band Pulldown, 1-Arm DB Shoulder Press, Single Leg Hip Thrust</a:t>
            </a:r>
          </a:p>
          <a:p>
            <a:pPr lvl="1"/>
            <a:r>
              <a:rPr lang="en-US" sz="2800" b="1" dirty="0"/>
              <a:t>Wednesday: </a:t>
            </a:r>
            <a:r>
              <a:rPr lang="en-US" sz="2800" dirty="0"/>
              <a:t>YLTW </a:t>
            </a:r>
            <a:r>
              <a:rPr lang="en-US" sz="2800" dirty="0" err="1"/>
              <a:t>Iso</a:t>
            </a:r>
            <a:r>
              <a:rPr lang="en-US" sz="2800" dirty="0"/>
              <a:t> Holds, Chair Dip, Reverse Lunge</a:t>
            </a:r>
          </a:p>
          <a:p>
            <a:pPr lvl="1"/>
            <a:r>
              <a:rPr lang="en-US" sz="2800" b="1" dirty="0"/>
              <a:t>Thursday: </a:t>
            </a:r>
            <a:r>
              <a:rPr lang="en-US" sz="2800" dirty="0"/>
              <a:t>1-Arm DB Row (elbow out), 1-Arm Band Chest Press, Sliding Leg Curls</a:t>
            </a:r>
          </a:p>
          <a:p>
            <a:pPr lvl="1"/>
            <a:r>
              <a:rPr lang="en-US" sz="2800" b="1" dirty="0"/>
              <a:t>Friday: </a:t>
            </a:r>
            <a:r>
              <a:rPr lang="en-US" sz="2800" dirty="0"/>
              <a:t>Chin-Up (leg assisted if needed), Pike Push-Up, Single Leg Squat from Chair</a:t>
            </a:r>
          </a:p>
          <a:p>
            <a:pPr lvl="1"/>
            <a:r>
              <a:rPr lang="en-US" sz="2800" b="1" dirty="0"/>
              <a:t>Saturday: </a:t>
            </a:r>
            <a:r>
              <a:rPr lang="en-US" sz="2800" dirty="0"/>
              <a:t>Band Pull </a:t>
            </a:r>
            <a:r>
              <a:rPr lang="en-US" sz="2800" dirty="0" err="1"/>
              <a:t>Aparts</a:t>
            </a:r>
            <a:r>
              <a:rPr lang="en-US" sz="2800" dirty="0"/>
              <a:t>, 1-Arm DB Floor Press, Single Leg Romanian Deadlift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8587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108204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C00000"/>
                </a:solidFill>
              </a:rPr>
              <a:t>Sample General Fitness Circuit Express </a:t>
            </a:r>
            <a:r>
              <a:rPr lang="en-US" sz="3600" b="1" dirty="0">
                <a:solidFill>
                  <a:srgbClr val="C00000"/>
                </a:solidFill>
              </a:rPr>
              <a:t>(Home or Gym)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0515600" cy="4800600"/>
          </a:xfrm>
        </p:spPr>
        <p:txBody>
          <a:bodyPr>
            <a:noAutofit/>
          </a:bodyPr>
          <a:lstStyle/>
          <a:p>
            <a:r>
              <a:rPr lang="en-US" sz="2800" dirty="0"/>
              <a:t>1a) Reverse Lunge: 1-3 x 8-12 each leg, rest 20-30sec</a:t>
            </a:r>
          </a:p>
          <a:p>
            <a:r>
              <a:rPr lang="en-US" sz="2800" dirty="0"/>
              <a:t>1b) 1-Arm Band/Cable Pulldown: 1-3x8-15, rest 20-30sec</a:t>
            </a:r>
          </a:p>
          <a:p>
            <a:r>
              <a:rPr lang="en-US" sz="2800" dirty="0"/>
              <a:t>1b) 1-Arm Dumbbell/Band/Kettlebell Press: 1-3x8-12, rest 20-30sec</a:t>
            </a:r>
          </a:p>
          <a:p>
            <a:r>
              <a:rPr lang="en-US" sz="2800" dirty="0"/>
              <a:t>1c) Single Leg Dumbbell Romanian Deadlift: 1-3x10-15, rest 20-30sec </a:t>
            </a:r>
          </a:p>
          <a:p>
            <a:r>
              <a:rPr lang="en-US" sz="2800" dirty="0"/>
              <a:t>1d) 1-Arm Dumbbell Row: 1-3x10-15, rest 20-30sec</a:t>
            </a:r>
          </a:p>
          <a:p>
            <a:r>
              <a:rPr lang="en-US" sz="2800" dirty="0"/>
              <a:t>1e) 1-Arm Dumbbell Floor Press: 1-3x8-12, rest 20-30sec</a:t>
            </a:r>
          </a:p>
          <a:p>
            <a:r>
              <a:rPr lang="en-US" sz="2800" dirty="0"/>
              <a:t>1f) Goblet Carry: 1-3x40 meters, rest 30sec</a:t>
            </a:r>
          </a:p>
          <a:p>
            <a:r>
              <a:rPr lang="en-US" sz="2800" dirty="0"/>
              <a:t>1g) Dead Bug with Squeeze (core): 1-3x5-10 each side, rest 2min</a:t>
            </a:r>
          </a:p>
        </p:txBody>
      </p:sp>
    </p:spTree>
    <p:extLst>
      <p:ext uri="{BB962C8B-B14F-4D97-AF65-F5344CB8AC3E}">
        <p14:creationId xmlns:p14="http://schemas.microsoft.com/office/powerpoint/2010/main" val="17956571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C00000"/>
                </a:solidFill>
              </a:rPr>
              <a:t>A/B Whole Body</a:t>
            </a:r>
            <a:endParaRPr lang="en-CA" sz="4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38420"/>
            <a:ext cx="8839200" cy="4800600"/>
          </a:xfrm>
        </p:spPr>
        <p:txBody>
          <a:bodyPr>
            <a:normAutofit/>
          </a:bodyPr>
          <a:lstStyle/>
          <a:p>
            <a:r>
              <a:rPr lang="en-US" sz="3000" dirty="0"/>
              <a:t>2 different whole body routines - alternated</a:t>
            </a:r>
          </a:p>
          <a:p>
            <a:r>
              <a:rPr lang="en-US" sz="3000" dirty="0"/>
              <a:t>Uses: intermediates, fat loss, athletes, time-efficiency </a:t>
            </a:r>
          </a:p>
          <a:p>
            <a:r>
              <a:rPr lang="en-US" sz="3000" dirty="0"/>
              <a:t>3x per week: </a:t>
            </a:r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r>
              <a:rPr lang="en-US" sz="3000" dirty="0"/>
              <a:t>2x per week: </a:t>
            </a:r>
          </a:p>
          <a:p>
            <a:endParaRPr lang="en-C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021881"/>
              </p:ext>
            </p:extLst>
          </p:nvPr>
        </p:nvGraphicFramePr>
        <p:xfrm>
          <a:off x="3048000" y="3079260"/>
          <a:ext cx="7543800" cy="151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975">
                  <a:extLst>
                    <a:ext uri="{9D8B030D-6E8A-4147-A177-3AD203B41FA5}">
                      <a16:colId xmlns:a16="http://schemas.microsoft.com/office/drawing/2014/main" val="4259339854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2329199321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777527605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3743453906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3066806170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4227029446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3730578073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2807372419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Week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88148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652371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90318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85425"/>
              </p:ext>
            </p:extLst>
          </p:nvPr>
        </p:nvGraphicFramePr>
        <p:xfrm>
          <a:off x="3032758" y="5350020"/>
          <a:ext cx="7543802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7686">
                  <a:extLst>
                    <a:ext uri="{9D8B030D-6E8A-4147-A177-3AD203B41FA5}">
                      <a16:colId xmlns:a16="http://schemas.microsoft.com/office/drawing/2014/main" val="3677487781"/>
                    </a:ext>
                  </a:extLst>
                </a:gridCol>
                <a:gridCol w="1077686">
                  <a:extLst>
                    <a:ext uri="{9D8B030D-6E8A-4147-A177-3AD203B41FA5}">
                      <a16:colId xmlns:a16="http://schemas.microsoft.com/office/drawing/2014/main" val="1557876994"/>
                    </a:ext>
                  </a:extLst>
                </a:gridCol>
                <a:gridCol w="1077686">
                  <a:extLst>
                    <a:ext uri="{9D8B030D-6E8A-4147-A177-3AD203B41FA5}">
                      <a16:colId xmlns:a16="http://schemas.microsoft.com/office/drawing/2014/main" val="2413468729"/>
                    </a:ext>
                  </a:extLst>
                </a:gridCol>
                <a:gridCol w="1077686">
                  <a:extLst>
                    <a:ext uri="{9D8B030D-6E8A-4147-A177-3AD203B41FA5}">
                      <a16:colId xmlns:a16="http://schemas.microsoft.com/office/drawing/2014/main" val="140022559"/>
                    </a:ext>
                  </a:extLst>
                </a:gridCol>
                <a:gridCol w="1077686">
                  <a:extLst>
                    <a:ext uri="{9D8B030D-6E8A-4147-A177-3AD203B41FA5}">
                      <a16:colId xmlns:a16="http://schemas.microsoft.com/office/drawing/2014/main" val="3855255480"/>
                    </a:ext>
                  </a:extLst>
                </a:gridCol>
                <a:gridCol w="1077686">
                  <a:extLst>
                    <a:ext uri="{9D8B030D-6E8A-4147-A177-3AD203B41FA5}">
                      <a16:colId xmlns:a16="http://schemas.microsoft.com/office/drawing/2014/main" val="1139214509"/>
                    </a:ext>
                  </a:extLst>
                </a:gridCol>
                <a:gridCol w="1077686">
                  <a:extLst>
                    <a:ext uri="{9D8B030D-6E8A-4147-A177-3AD203B41FA5}">
                      <a16:colId xmlns:a16="http://schemas.microsoft.com/office/drawing/2014/main" val="12398112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0" dirty="0"/>
                        <a:t>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/>
                        <a:t>Tues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/>
                        <a:t>Wed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/>
                        <a:t>Thurs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/>
                        <a:t>Fri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/>
                        <a:t>Sat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/>
                        <a:t>Sun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355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90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896321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C00000"/>
                </a:solidFill>
              </a:rPr>
              <a:t>A/B Whole Body 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35113"/>
            <a:ext cx="8991600" cy="639762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1"/>
                </a:solidFill>
              </a:rPr>
              <a:t>All movements each day but different exercises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514600"/>
            <a:ext cx="4800600" cy="3951288"/>
          </a:xfrm>
        </p:spPr>
        <p:txBody>
          <a:bodyPr/>
          <a:lstStyle/>
          <a:p>
            <a:r>
              <a:rPr lang="en-US" dirty="0"/>
              <a:t>1) Front Squat</a:t>
            </a:r>
          </a:p>
          <a:p>
            <a:r>
              <a:rPr lang="en-US" dirty="0"/>
              <a:t>2a) Press</a:t>
            </a:r>
          </a:p>
          <a:p>
            <a:r>
              <a:rPr lang="en-US" dirty="0"/>
              <a:t>2b) Chin-up</a:t>
            </a:r>
          </a:p>
          <a:p>
            <a:r>
              <a:rPr lang="en-US" dirty="0"/>
              <a:t>3) Single Leg Romanian Deadlift</a:t>
            </a:r>
          </a:p>
          <a:p>
            <a:r>
              <a:rPr lang="en-US" dirty="0"/>
              <a:t>4a) Push-Ups</a:t>
            </a:r>
          </a:p>
          <a:p>
            <a:r>
              <a:rPr lang="en-US" dirty="0"/>
              <a:t>4b) Seated Cable Row</a:t>
            </a:r>
          </a:p>
          <a:p>
            <a:r>
              <a:rPr lang="en-US" dirty="0"/>
              <a:t>5) Accessories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43600" y="2514600"/>
            <a:ext cx="3657600" cy="3951288"/>
          </a:xfrm>
        </p:spPr>
        <p:txBody>
          <a:bodyPr/>
          <a:lstStyle/>
          <a:p>
            <a:r>
              <a:rPr lang="en-US" dirty="0"/>
              <a:t>1) Deadlift</a:t>
            </a:r>
          </a:p>
          <a:p>
            <a:r>
              <a:rPr lang="en-US" dirty="0"/>
              <a:t>2a) Bench Press</a:t>
            </a:r>
          </a:p>
          <a:p>
            <a:r>
              <a:rPr lang="en-US" dirty="0"/>
              <a:t>2b) 1-Arm DB Row</a:t>
            </a:r>
          </a:p>
          <a:p>
            <a:r>
              <a:rPr lang="en-US" dirty="0"/>
              <a:t>3) Reverse Lunge</a:t>
            </a:r>
          </a:p>
          <a:p>
            <a:r>
              <a:rPr lang="en-US" dirty="0"/>
              <a:t>4a) DB Shoulder Press</a:t>
            </a:r>
          </a:p>
          <a:p>
            <a:r>
              <a:rPr lang="en-US" dirty="0"/>
              <a:t>4b) </a:t>
            </a:r>
            <a:r>
              <a:rPr lang="en-US" dirty="0" err="1"/>
              <a:t>Lat</a:t>
            </a:r>
            <a:r>
              <a:rPr lang="en-US" dirty="0"/>
              <a:t> Pulldown</a:t>
            </a:r>
          </a:p>
          <a:p>
            <a:r>
              <a:rPr lang="en-US" dirty="0"/>
              <a:t>5) Accessories </a:t>
            </a:r>
          </a:p>
        </p:txBody>
      </p:sp>
    </p:spTree>
    <p:extLst>
      <p:ext uri="{BB962C8B-B14F-4D97-AF65-F5344CB8AC3E}">
        <p14:creationId xmlns:p14="http://schemas.microsoft.com/office/powerpoint/2010/main" val="350505965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C00000"/>
                </a:solidFill>
              </a:rPr>
              <a:t>A/B: Pull, Push, Leg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9220200" cy="639762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1"/>
                </a:solidFill>
              </a:rPr>
              <a:t>½ movements on A session and other ½ on B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514600"/>
            <a:ext cx="5029200" cy="3951288"/>
          </a:xfrm>
        </p:spPr>
        <p:txBody>
          <a:bodyPr/>
          <a:lstStyle/>
          <a:p>
            <a:r>
              <a:rPr lang="en-US" dirty="0"/>
              <a:t>1a) Deadlift</a:t>
            </a:r>
          </a:p>
          <a:p>
            <a:r>
              <a:rPr lang="en-US" dirty="0"/>
              <a:t>1b) Chin-Up</a:t>
            </a:r>
          </a:p>
          <a:p>
            <a:r>
              <a:rPr lang="en-US" dirty="0"/>
              <a:t>1c) Dip</a:t>
            </a:r>
          </a:p>
          <a:p>
            <a:r>
              <a:rPr lang="en-US" dirty="0"/>
              <a:t>2) Other? Examples: </a:t>
            </a:r>
          </a:p>
          <a:p>
            <a:pPr lvl="1"/>
            <a:r>
              <a:rPr lang="en-US" dirty="0"/>
              <a:t>Loaded carries</a:t>
            </a:r>
          </a:p>
          <a:p>
            <a:pPr lvl="1"/>
            <a:r>
              <a:rPr lang="en-US" dirty="0"/>
              <a:t>Accessories</a:t>
            </a:r>
          </a:p>
          <a:p>
            <a:pPr lvl="1"/>
            <a:r>
              <a:rPr lang="en-US" dirty="0"/>
              <a:t>Conditioning </a:t>
            </a:r>
          </a:p>
          <a:p>
            <a:pPr lvl="1"/>
            <a:r>
              <a:rPr lang="en-US" dirty="0"/>
              <a:t>Life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43600" y="2514600"/>
            <a:ext cx="3657600" cy="3951288"/>
          </a:xfrm>
        </p:spPr>
        <p:txBody>
          <a:bodyPr/>
          <a:lstStyle/>
          <a:p>
            <a:r>
              <a:rPr lang="en-US" dirty="0"/>
              <a:t>1a) Squat</a:t>
            </a:r>
          </a:p>
          <a:p>
            <a:r>
              <a:rPr lang="en-US" dirty="0"/>
              <a:t>1b) Prone DB Row</a:t>
            </a:r>
          </a:p>
          <a:p>
            <a:r>
              <a:rPr lang="en-US" dirty="0"/>
              <a:t>1c) Press</a:t>
            </a:r>
          </a:p>
          <a:p>
            <a:r>
              <a:rPr lang="en-US" dirty="0"/>
              <a:t>2) Other? Examples: </a:t>
            </a:r>
          </a:p>
          <a:p>
            <a:pPr lvl="1"/>
            <a:r>
              <a:rPr lang="en-US" dirty="0"/>
              <a:t>Loaded carries</a:t>
            </a:r>
          </a:p>
          <a:p>
            <a:pPr lvl="1"/>
            <a:r>
              <a:rPr lang="en-US" dirty="0"/>
              <a:t>Accessories</a:t>
            </a:r>
          </a:p>
          <a:p>
            <a:pPr lvl="1"/>
            <a:r>
              <a:rPr lang="en-US" dirty="0"/>
              <a:t>Conditioning </a:t>
            </a:r>
          </a:p>
          <a:p>
            <a:pPr lvl="1"/>
            <a:r>
              <a:rPr lang="en-US" dirty="0"/>
              <a:t>Life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46281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b="1" dirty="0">
                <a:solidFill>
                  <a:srgbClr val="C00000"/>
                </a:solidFill>
              </a:rPr>
              <a:t>A, B, C: Pull, Push, Leg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9220200" cy="4800600"/>
          </a:xfrm>
        </p:spPr>
        <p:txBody>
          <a:bodyPr/>
          <a:lstStyle/>
          <a:p>
            <a:r>
              <a:rPr lang="en-US" altLang="en-US" sz="2800" dirty="0"/>
              <a:t>Like A/B whole body, but more advanced</a:t>
            </a:r>
          </a:p>
          <a:p>
            <a:r>
              <a:rPr lang="en-US" altLang="en-US" sz="2800" dirty="0"/>
              <a:t>Push, pull &amp; legs 3x per week, different patterns</a:t>
            </a:r>
          </a:p>
          <a:p>
            <a:r>
              <a:rPr lang="en-US" altLang="en-US" sz="2800" dirty="0"/>
              <a:t>Example: </a:t>
            </a:r>
          </a:p>
          <a:p>
            <a:pPr lvl="1"/>
            <a:r>
              <a:rPr lang="en-US" altLang="en-US" sz="2400" dirty="0"/>
              <a:t>Day 1: chin-up, dip, deadlift, accessories</a:t>
            </a:r>
          </a:p>
          <a:p>
            <a:pPr lvl="1"/>
            <a:r>
              <a:rPr lang="en-US" altLang="en-US" sz="2400" dirty="0"/>
              <a:t>Day 2: Inverted Row, shoulder press, lunge, accessories</a:t>
            </a:r>
          </a:p>
          <a:p>
            <a:pPr lvl="1"/>
            <a:r>
              <a:rPr lang="en-US" altLang="en-US" sz="2400" dirty="0"/>
              <a:t>Day 3: 1-Arm DB Row, DB bench press, squat, accessories</a:t>
            </a:r>
          </a:p>
          <a:p>
            <a:r>
              <a:rPr lang="en-US" altLang="en-US" sz="2600" dirty="0"/>
              <a:t>Can be done as a circuit</a:t>
            </a:r>
          </a:p>
          <a:p>
            <a:r>
              <a:rPr lang="en-US" altLang="en-US" sz="2600" dirty="0"/>
              <a:t>Option: different rep ranges</a:t>
            </a:r>
          </a:p>
          <a:p>
            <a:pPr lvl="1"/>
            <a:r>
              <a:rPr lang="en-US" altLang="en-US" sz="2400" dirty="0"/>
              <a:t>Day 1: 8x3, Day 2: 5x5, Day 3: 4x8-10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7391400" y="6400005"/>
            <a:ext cx="35052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hangingPunct="0">
              <a:spcBef>
                <a:spcPct val="50000"/>
              </a:spcBef>
              <a:buFontTx/>
              <a:buNone/>
            </a:pP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Reference: Chad Waterbury </a:t>
            </a:r>
          </a:p>
        </p:txBody>
      </p:sp>
    </p:spTree>
    <p:extLst>
      <p:ext uri="{BB962C8B-B14F-4D97-AF65-F5344CB8AC3E}">
        <p14:creationId xmlns:p14="http://schemas.microsoft.com/office/powerpoint/2010/main" val="399914558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C00000"/>
                </a:solidFill>
              </a:rPr>
              <a:t>Push/Pull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/>
              <a:t>Minimal overlap</a:t>
            </a:r>
          </a:p>
          <a:p>
            <a:pPr lvl="0"/>
            <a:r>
              <a:rPr lang="en-US" sz="2800" dirty="0"/>
              <a:t>Legs each day, but upper body emphasis </a:t>
            </a:r>
          </a:p>
          <a:p>
            <a:pPr lvl="0"/>
            <a:r>
              <a:rPr lang="en-US" sz="2800" dirty="0"/>
              <a:t>Great for muscle building, strength training or general fitness </a:t>
            </a:r>
          </a:p>
          <a:p>
            <a:pPr lvl="0"/>
            <a:r>
              <a:rPr lang="en-US" sz="2800" dirty="0"/>
              <a:t>Flexible weekly training schedule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05333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Day 1: </a:t>
            </a:r>
            <a:endParaRPr lang="en-US" dirty="0"/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Deadlift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Pull-Up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Row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Biceps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Core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Day 2: </a:t>
            </a:r>
            <a:endParaRPr lang="en-US" dirty="0"/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Squat/Lunge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Shoulder Press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Bench Press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Triceps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Calves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94997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C00000"/>
                </a:solidFill>
              </a:rPr>
              <a:t>Hinge &amp; Push, Squat &amp; Pull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2800" dirty="0"/>
              <a:t>Great for pairing upper and lower body exercises</a:t>
            </a:r>
          </a:p>
          <a:p>
            <a:pPr lvl="0"/>
            <a:r>
              <a:rPr lang="en-US" sz="2800" dirty="0"/>
              <a:t>General fitness, time efficiency, athletes, fat loss</a:t>
            </a:r>
          </a:p>
          <a:p>
            <a:pPr lvl="0"/>
            <a:endParaRPr lang="en-US" sz="2800" dirty="0"/>
          </a:p>
          <a:p>
            <a:r>
              <a:rPr lang="en-US" sz="2800" b="1" dirty="0"/>
              <a:t>Day 1: </a:t>
            </a:r>
            <a:endParaRPr lang="en-US" sz="2800" dirty="0"/>
          </a:p>
          <a:p>
            <a:r>
              <a:rPr lang="en-US" sz="2800" dirty="0"/>
              <a:t>Hinge (double &amp; single leg)</a:t>
            </a:r>
          </a:p>
          <a:p>
            <a:r>
              <a:rPr lang="en-US" sz="2800" dirty="0"/>
              <a:t>Push (vertical &amp; horizontal)</a:t>
            </a:r>
          </a:p>
          <a:p>
            <a:pPr marL="114300" indent="0">
              <a:buNone/>
            </a:pPr>
            <a:r>
              <a:rPr lang="en-US" sz="2800" dirty="0"/>
              <a:t> </a:t>
            </a:r>
          </a:p>
          <a:p>
            <a:r>
              <a:rPr lang="en-US" sz="2800" b="1" dirty="0"/>
              <a:t>Day 2: </a:t>
            </a:r>
            <a:endParaRPr lang="en-US" sz="2800" dirty="0"/>
          </a:p>
          <a:p>
            <a:r>
              <a:rPr lang="en-US" sz="2800" dirty="0"/>
              <a:t>Squat (double &amp; single leg)</a:t>
            </a:r>
          </a:p>
          <a:p>
            <a:r>
              <a:rPr lang="en-US" sz="2800" dirty="0"/>
              <a:t>Pull (vertical &amp; horizontal)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96754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dirty="0"/>
              <a:t>Day 1:</a:t>
            </a:r>
            <a:endParaRPr lang="en-US" dirty="0"/>
          </a:p>
          <a:p>
            <a:r>
              <a:rPr lang="en-US" dirty="0"/>
              <a:t>1a) Single Leg Kettlebell Deadlift</a:t>
            </a:r>
          </a:p>
          <a:p>
            <a:r>
              <a:rPr lang="en-US" dirty="0"/>
              <a:t>1b) 1-Arm DB Press</a:t>
            </a:r>
          </a:p>
          <a:p>
            <a:r>
              <a:rPr lang="en-US" dirty="0"/>
              <a:t>2a) Romanian Deadlift</a:t>
            </a:r>
          </a:p>
          <a:p>
            <a:r>
              <a:rPr lang="en-US" dirty="0"/>
              <a:t>2b) Push-Up</a:t>
            </a:r>
          </a:p>
          <a:p>
            <a:r>
              <a:rPr lang="en-US" dirty="0"/>
              <a:t>3) Conditioning or accessories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dirty="0"/>
              <a:t>Day 2: </a:t>
            </a:r>
            <a:endParaRPr lang="en-US" dirty="0"/>
          </a:p>
          <a:p>
            <a:r>
              <a:rPr lang="en-US" dirty="0"/>
              <a:t>1a) Front Squat</a:t>
            </a:r>
          </a:p>
          <a:p>
            <a:r>
              <a:rPr lang="en-US" dirty="0"/>
              <a:t>1b) Pull-Up</a:t>
            </a:r>
          </a:p>
          <a:p>
            <a:r>
              <a:rPr lang="en-US" dirty="0"/>
              <a:t>2a) Reverse Lunge</a:t>
            </a:r>
          </a:p>
          <a:p>
            <a:r>
              <a:rPr lang="en-US" dirty="0"/>
              <a:t>2b) Ring Row</a:t>
            </a:r>
          </a:p>
          <a:p>
            <a:r>
              <a:rPr lang="en-US" dirty="0"/>
              <a:t>3) Conditioning or accessories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685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C00000"/>
                </a:solidFill>
              </a:rPr>
              <a:t>Part 1: Benefits of Resistance Training </a:t>
            </a:r>
            <a:endParaRPr lang="en-CA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0" y="4495800"/>
            <a:ext cx="5638800" cy="231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7277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10160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>
                <a:solidFill>
                  <a:srgbClr val="C00000"/>
                </a:solidFill>
              </a:rPr>
              <a:t>Upper/Lower Split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Split exercise days to train upper body one day, lower body the next</a:t>
            </a:r>
          </a:p>
          <a:p>
            <a:pPr eaLnBrk="1" hangingPunct="1">
              <a:defRPr/>
            </a:pPr>
            <a:r>
              <a:rPr lang="en-US" sz="2800" dirty="0"/>
              <a:t>Great for strength training</a:t>
            </a:r>
          </a:p>
          <a:p>
            <a:pPr eaLnBrk="1" hangingPunct="1">
              <a:defRPr/>
            </a:pPr>
            <a:r>
              <a:rPr lang="en-US" sz="2800" dirty="0"/>
              <a:t>Great for athletes (male?)</a:t>
            </a:r>
          </a:p>
          <a:p>
            <a:pPr eaLnBrk="1" hangingPunct="1">
              <a:defRPr/>
            </a:pPr>
            <a:r>
              <a:rPr lang="en-US" sz="2800" dirty="0"/>
              <a:t>Great for muscle gaining</a:t>
            </a:r>
          </a:p>
          <a:p>
            <a:pPr eaLnBrk="1" hangingPunct="1">
              <a:defRPr/>
            </a:pPr>
            <a:r>
              <a:rPr lang="en-US" sz="2800" dirty="0"/>
              <a:t>Flexible weekly training </a:t>
            </a:r>
          </a:p>
          <a:p>
            <a:pPr marL="114300" indent="0">
              <a:buNone/>
              <a:defRPr/>
            </a:pPr>
            <a:r>
              <a:rPr lang="en-US" sz="2800" dirty="0"/>
              <a:t>   schedule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3200401"/>
            <a:ext cx="3505504" cy="26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7499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931" y="504610"/>
            <a:ext cx="10160000" cy="1143000"/>
          </a:xfrm>
        </p:spPr>
        <p:txBody>
          <a:bodyPr/>
          <a:lstStyle/>
          <a:p>
            <a:r>
              <a:rPr lang="en-US" sz="5400" b="1" dirty="0">
                <a:solidFill>
                  <a:srgbClr val="C00000"/>
                </a:solidFill>
              </a:rPr>
              <a:t>Upper/Lower Options</a:t>
            </a:r>
            <a:endParaRPr lang="en-US" sz="5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1890750"/>
              </p:ext>
            </p:extLst>
          </p:nvPr>
        </p:nvGraphicFramePr>
        <p:xfrm>
          <a:off x="1883955" y="2448719"/>
          <a:ext cx="761999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571">
                  <a:extLst>
                    <a:ext uri="{9D8B030D-6E8A-4147-A177-3AD203B41FA5}">
                      <a16:colId xmlns:a16="http://schemas.microsoft.com/office/drawing/2014/main" val="1874730133"/>
                    </a:ext>
                  </a:extLst>
                </a:gridCol>
                <a:gridCol w="1088571">
                  <a:extLst>
                    <a:ext uri="{9D8B030D-6E8A-4147-A177-3AD203B41FA5}">
                      <a16:colId xmlns:a16="http://schemas.microsoft.com/office/drawing/2014/main" val="575432661"/>
                    </a:ext>
                  </a:extLst>
                </a:gridCol>
                <a:gridCol w="1088571">
                  <a:extLst>
                    <a:ext uri="{9D8B030D-6E8A-4147-A177-3AD203B41FA5}">
                      <a16:colId xmlns:a16="http://schemas.microsoft.com/office/drawing/2014/main" val="997067428"/>
                    </a:ext>
                  </a:extLst>
                </a:gridCol>
                <a:gridCol w="1088571">
                  <a:extLst>
                    <a:ext uri="{9D8B030D-6E8A-4147-A177-3AD203B41FA5}">
                      <a16:colId xmlns:a16="http://schemas.microsoft.com/office/drawing/2014/main" val="3936291625"/>
                    </a:ext>
                  </a:extLst>
                </a:gridCol>
                <a:gridCol w="1088571">
                  <a:extLst>
                    <a:ext uri="{9D8B030D-6E8A-4147-A177-3AD203B41FA5}">
                      <a16:colId xmlns:a16="http://schemas.microsoft.com/office/drawing/2014/main" val="2419625348"/>
                    </a:ext>
                  </a:extLst>
                </a:gridCol>
                <a:gridCol w="1088571">
                  <a:extLst>
                    <a:ext uri="{9D8B030D-6E8A-4147-A177-3AD203B41FA5}">
                      <a16:colId xmlns:a16="http://schemas.microsoft.com/office/drawing/2014/main" val="3086493994"/>
                    </a:ext>
                  </a:extLst>
                </a:gridCol>
                <a:gridCol w="1088571">
                  <a:extLst>
                    <a:ext uri="{9D8B030D-6E8A-4147-A177-3AD203B41FA5}">
                      <a16:colId xmlns:a16="http://schemas.microsoft.com/office/drawing/2014/main" val="4040959892"/>
                    </a:ext>
                  </a:extLst>
                </a:gridCol>
              </a:tblGrid>
              <a:tr h="1371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904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Upper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Upper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3432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801062"/>
              </p:ext>
            </p:extLst>
          </p:nvPr>
        </p:nvGraphicFramePr>
        <p:xfrm>
          <a:off x="1868715" y="3657600"/>
          <a:ext cx="759921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602">
                  <a:extLst>
                    <a:ext uri="{9D8B030D-6E8A-4147-A177-3AD203B41FA5}">
                      <a16:colId xmlns:a16="http://schemas.microsoft.com/office/drawing/2014/main" val="1919649659"/>
                    </a:ext>
                  </a:extLst>
                </a:gridCol>
                <a:gridCol w="1085602">
                  <a:extLst>
                    <a:ext uri="{9D8B030D-6E8A-4147-A177-3AD203B41FA5}">
                      <a16:colId xmlns:a16="http://schemas.microsoft.com/office/drawing/2014/main" val="2974128193"/>
                    </a:ext>
                  </a:extLst>
                </a:gridCol>
                <a:gridCol w="1085602">
                  <a:extLst>
                    <a:ext uri="{9D8B030D-6E8A-4147-A177-3AD203B41FA5}">
                      <a16:colId xmlns:a16="http://schemas.microsoft.com/office/drawing/2014/main" val="2056378133"/>
                    </a:ext>
                  </a:extLst>
                </a:gridCol>
                <a:gridCol w="1085602">
                  <a:extLst>
                    <a:ext uri="{9D8B030D-6E8A-4147-A177-3AD203B41FA5}">
                      <a16:colId xmlns:a16="http://schemas.microsoft.com/office/drawing/2014/main" val="3244181785"/>
                    </a:ext>
                  </a:extLst>
                </a:gridCol>
                <a:gridCol w="1085602">
                  <a:extLst>
                    <a:ext uri="{9D8B030D-6E8A-4147-A177-3AD203B41FA5}">
                      <a16:colId xmlns:a16="http://schemas.microsoft.com/office/drawing/2014/main" val="1577306123"/>
                    </a:ext>
                  </a:extLst>
                </a:gridCol>
                <a:gridCol w="1085602">
                  <a:extLst>
                    <a:ext uri="{9D8B030D-6E8A-4147-A177-3AD203B41FA5}">
                      <a16:colId xmlns:a16="http://schemas.microsoft.com/office/drawing/2014/main" val="3455682093"/>
                    </a:ext>
                  </a:extLst>
                </a:gridCol>
                <a:gridCol w="1085602">
                  <a:extLst>
                    <a:ext uri="{9D8B030D-6E8A-4147-A177-3AD203B41FA5}">
                      <a16:colId xmlns:a16="http://schemas.microsoft.com/office/drawing/2014/main" val="41428253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252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Upper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Upper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82292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136571"/>
              </p:ext>
            </p:extLst>
          </p:nvPr>
        </p:nvGraphicFramePr>
        <p:xfrm>
          <a:off x="1868715" y="4953000"/>
          <a:ext cx="757843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7304">
                  <a:extLst>
                    <a:ext uri="{9D8B030D-6E8A-4147-A177-3AD203B41FA5}">
                      <a16:colId xmlns:a16="http://schemas.microsoft.com/office/drawing/2014/main" val="667383112"/>
                    </a:ext>
                  </a:extLst>
                </a:gridCol>
                <a:gridCol w="947304">
                  <a:extLst>
                    <a:ext uri="{9D8B030D-6E8A-4147-A177-3AD203B41FA5}">
                      <a16:colId xmlns:a16="http://schemas.microsoft.com/office/drawing/2014/main" val="1500201712"/>
                    </a:ext>
                  </a:extLst>
                </a:gridCol>
                <a:gridCol w="947304">
                  <a:extLst>
                    <a:ext uri="{9D8B030D-6E8A-4147-A177-3AD203B41FA5}">
                      <a16:colId xmlns:a16="http://schemas.microsoft.com/office/drawing/2014/main" val="1204126348"/>
                    </a:ext>
                  </a:extLst>
                </a:gridCol>
                <a:gridCol w="947304">
                  <a:extLst>
                    <a:ext uri="{9D8B030D-6E8A-4147-A177-3AD203B41FA5}">
                      <a16:colId xmlns:a16="http://schemas.microsoft.com/office/drawing/2014/main" val="2574051097"/>
                    </a:ext>
                  </a:extLst>
                </a:gridCol>
                <a:gridCol w="947304">
                  <a:extLst>
                    <a:ext uri="{9D8B030D-6E8A-4147-A177-3AD203B41FA5}">
                      <a16:colId xmlns:a16="http://schemas.microsoft.com/office/drawing/2014/main" val="832348277"/>
                    </a:ext>
                  </a:extLst>
                </a:gridCol>
                <a:gridCol w="947304">
                  <a:extLst>
                    <a:ext uri="{9D8B030D-6E8A-4147-A177-3AD203B41FA5}">
                      <a16:colId xmlns:a16="http://schemas.microsoft.com/office/drawing/2014/main" val="1975875939"/>
                    </a:ext>
                  </a:extLst>
                </a:gridCol>
                <a:gridCol w="947304">
                  <a:extLst>
                    <a:ext uri="{9D8B030D-6E8A-4147-A177-3AD203B41FA5}">
                      <a16:colId xmlns:a16="http://schemas.microsoft.com/office/drawing/2014/main" val="1852523775"/>
                    </a:ext>
                  </a:extLst>
                </a:gridCol>
                <a:gridCol w="947304">
                  <a:extLst>
                    <a:ext uri="{9D8B030D-6E8A-4147-A177-3AD203B41FA5}">
                      <a16:colId xmlns:a16="http://schemas.microsoft.com/office/drawing/2014/main" val="12865039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Week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322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Upper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123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Upper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Upper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335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1855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C00000"/>
                </a:solidFill>
              </a:rPr>
              <a:t>Sample Upper/Lower </a:t>
            </a:r>
            <a:endParaRPr lang="en-US" sz="5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Lower Body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1) Jumps/Sprints</a:t>
            </a:r>
          </a:p>
          <a:p>
            <a:r>
              <a:rPr lang="en-US" dirty="0"/>
              <a:t>2a) Front Squat: 3x5</a:t>
            </a:r>
          </a:p>
          <a:p>
            <a:r>
              <a:rPr lang="en-US" dirty="0"/>
              <a:t>2b) Ball Leg Curl: 3x5</a:t>
            </a:r>
          </a:p>
          <a:p>
            <a:r>
              <a:rPr lang="en-US" dirty="0"/>
              <a:t>3) Split Squat: 2-3x8-10</a:t>
            </a:r>
          </a:p>
          <a:p>
            <a:r>
              <a:rPr lang="en-US" dirty="0"/>
              <a:t>4) Back Ext: 2-3x8-10</a:t>
            </a:r>
          </a:p>
          <a:p>
            <a:r>
              <a:rPr lang="en-US" dirty="0"/>
              <a:t>5) Accessories (e.g. calves, core)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Upper Body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943600" y="2174875"/>
            <a:ext cx="3962400" cy="3951288"/>
          </a:xfrm>
        </p:spPr>
        <p:txBody>
          <a:bodyPr/>
          <a:lstStyle/>
          <a:p>
            <a:r>
              <a:rPr lang="en-US" dirty="0"/>
              <a:t>1a) Chin-Up: 3x5-8</a:t>
            </a:r>
          </a:p>
          <a:p>
            <a:r>
              <a:rPr lang="en-US" dirty="0"/>
              <a:t>1b) Press: 3x5-8</a:t>
            </a:r>
          </a:p>
          <a:p>
            <a:r>
              <a:rPr lang="en-US" dirty="0"/>
              <a:t>2a) Prone DB Row: 3x8-10</a:t>
            </a:r>
          </a:p>
          <a:p>
            <a:r>
              <a:rPr lang="en-US" dirty="0"/>
              <a:t>2b) Incline DB Press: 3x8-10</a:t>
            </a:r>
          </a:p>
          <a:p>
            <a:r>
              <a:rPr lang="en-US" dirty="0"/>
              <a:t>3) Accessories (e.g. arms, shoulders)</a:t>
            </a:r>
          </a:p>
        </p:txBody>
      </p:sp>
    </p:spTree>
    <p:extLst>
      <p:ext uri="{BB962C8B-B14F-4D97-AF65-F5344CB8AC3E}">
        <p14:creationId xmlns:p14="http://schemas.microsoft.com/office/powerpoint/2010/main" val="200007773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C00000"/>
                </a:solidFill>
              </a:rPr>
              <a:t>Advanced Upper/Lower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8991600" cy="5364162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4 different days</a:t>
            </a:r>
          </a:p>
          <a:p>
            <a:r>
              <a:rPr lang="en-US" sz="2600" dirty="0"/>
              <a:t>Different exercises each day</a:t>
            </a:r>
          </a:p>
          <a:p>
            <a:r>
              <a:rPr lang="en-US" sz="2600" dirty="0"/>
              <a:t>Example 1: Heavy/Speed</a:t>
            </a:r>
          </a:p>
          <a:p>
            <a:pPr lvl="1"/>
            <a:r>
              <a:rPr lang="en-US" sz="2600" dirty="0"/>
              <a:t>Day 1: Heavy Lower (strength focus)</a:t>
            </a:r>
          </a:p>
          <a:p>
            <a:pPr lvl="1"/>
            <a:r>
              <a:rPr lang="en-US" sz="2600" dirty="0"/>
              <a:t>Day 2: Heavy Upper (strength focus)</a:t>
            </a:r>
          </a:p>
          <a:p>
            <a:pPr lvl="1"/>
            <a:r>
              <a:rPr lang="en-US" sz="2600" dirty="0"/>
              <a:t>Day 3: Speed Lower (speed/power focus &amp; accessories)</a:t>
            </a:r>
          </a:p>
          <a:p>
            <a:pPr lvl="1"/>
            <a:r>
              <a:rPr lang="en-US" sz="2600" dirty="0"/>
              <a:t>Day 4: Speed Upper (speed/power focus &amp; accessories)</a:t>
            </a:r>
          </a:p>
          <a:p>
            <a:r>
              <a:rPr lang="en-US" sz="2600" dirty="0"/>
              <a:t>Example 2: Heavy/Rep</a:t>
            </a:r>
          </a:p>
          <a:p>
            <a:pPr lvl="1"/>
            <a:r>
              <a:rPr lang="en-US" sz="2600" dirty="0"/>
              <a:t>Day 1: Heavy Lower (strength focus)</a:t>
            </a:r>
          </a:p>
          <a:p>
            <a:pPr lvl="1"/>
            <a:r>
              <a:rPr lang="en-US" sz="2600" dirty="0"/>
              <a:t>Day 2: Heavy Upper (strength focus)</a:t>
            </a:r>
          </a:p>
          <a:p>
            <a:pPr lvl="1"/>
            <a:r>
              <a:rPr lang="en-US" sz="2600" dirty="0"/>
              <a:t>Day 3: Rep Lower (muscle building focus)</a:t>
            </a:r>
          </a:p>
          <a:p>
            <a:pPr lvl="1"/>
            <a:r>
              <a:rPr lang="en-US" sz="2600" dirty="0"/>
              <a:t>Day 4: Rep Upper (muscle building focus)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85796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C00000"/>
                </a:solidFill>
              </a:rPr>
              <a:t>Movement Splits</a:t>
            </a:r>
            <a:endParaRPr lang="en-CA" sz="4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/>
              <a:t>Only a few movements each day</a:t>
            </a:r>
          </a:p>
          <a:p>
            <a:pPr lvl="1"/>
            <a:r>
              <a:rPr lang="en-US" sz="2800" dirty="0"/>
              <a:t>Uses: advanced strength &amp; functional hypertrophy, structural balance (better than body-part splits)</a:t>
            </a:r>
          </a:p>
          <a:p>
            <a:pPr lvl="1"/>
            <a:r>
              <a:rPr lang="en-US" sz="2800" dirty="0"/>
              <a:t>Example: </a:t>
            </a:r>
          </a:p>
          <a:p>
            <a:pPr lvl="2"/>
            <a:r>
              <a:rPr lang="en-US" sz="2400" dirty="0"/>
              <a:t>Day 1: Hinge</a:t>
            </a:r>
          </a:p>
          <a:p>
            <a:pPr lvl="2"/>
            <a:r>
              <a:rPr lang="en-US" sz="2400" dirty="0"/>
              <a:t>Day 2: Vertical Push &amp; Pull</a:t>
            </a:r>
          </a:p>
          <a:p>
            <a:pPr lvl="2"/>
            <a:r>
              <a:rPr lang="en-US" sz="2400" dirty="0"/>
              <a:t>Day 3: Rest</a:t>
            </a:r>
          </a:p>
          <a:p>
            <a:pPr lvl="2"/>
            <a:r>
              <a:rPr lang="en-US" sz="2400" dirty="0"/>
              <a:t>Day 4: Squat</a:t>
            </a:r>
          </a:p>
          <a:p>
            <a:pPr lvl="2"/>
            <a:r>
              <a:rPr lang="en-US" sz="2400" dirty="0"/>
              <a:t>Day 5: Horizontal Push/Pull</a:t>
            </a:r>
          </a:p>
          <a:p>
            <a:pPr lvl="2"/>
            <a:r>
              <a:rPr lang="en-US" sz="2400" dirty="0"/>
              <a:t>Day 6 &amp; 7: Rest</a:t>
            </a:r>
          </a:p>
          <a:p>
            <a:pPr lvl="2"/>
            <a:endParaRPr lang="en-C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1" y="3581401"/>
            <a:ext cx="2097087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82876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C00000"/>
                </a:solidFill>
              </a:rPr>
              <a:t>Movement Split Example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Hinge Day </a:t>
            </a:r>
          </a:p>
          <a:p>
            <a:pPr lvl="1"/>
            <a:r>
              <a:rPr lang="en-US" dirty="0"/>
              <a:t>1a) Deadlift: 5x3</a:t>
            </a:r>
          </a:p>
          <a:p>
            <a:pPr lvl="1"/>
            <a:r>
              <a:rPr lang="en-US" dirty="0"/>
              <a:t>1b) Sprints: 5x10meter</a:t>
            </a:r>
          </a:p>
          <a:p>
            <a:pPr lvl="1"/>
            <a:r>
              <a:rPr lang="en-US" dirty="0"/>
              <a:t>2) Single Leg RDL: 4x8</a:t>
            </a:r>
          </a:p>
          <a:p>
            <a:pPr lvl="1"/>
            <a:r>
              <a:rPr lang="en-US" dirty="0"/>
              <a:t>3) Accessories </a:t>
            </a:r>
          </a:p>
          <a:p>
            <a:r>
              <a:rPr lang="en-US" dirty="0"/>
              <a:t>Vertical Push/Pull Day</a:t>
            </a:r>
          </a:p>
          <a:p>
            <a:pPr lvl="1"/>
            <a:r>
              <a:rPr lang="en-US" dirty="0"/>
              <a:t>1a) Chin-Ups: 5x3</a:t>
            </a:r>
          </a:p>
          <a:p>
            <a:pPr lvl="1"/>
            <a:r>
              <a:rPr lang="en-US" dirty="0"/>
              <a:t>1b) Push Press: 5x3</a:t>
            </a:r>
          </a:p>
          <a:p>
            <a:pPr lvl="1"/>
            <a:r>
              <a:rPr lang="en-US" dirty="0"/>
              <a:t>2a) Ring Pull-Up: 4x8</a:t>
            </a:r>
          </a:p>
          <a:p>
            <a:pPr lvl="1"/>
            <a:r>
              <a:rPr lang="en-US" dirty="0"/>
              <a:t>2b) DB Press: 4x8</a:t>
            </a:r>
          </a:p>
          <a:p>
            <a:pPr lvl="1"/>
            <a:r>
              <a:rPr lang="en-US" dirty="0"/>
              <a:t>3) Accessories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Squat Day</a:t>
            </a:r>
          </a:p>
          <a:p>
            <a:pPr lvl="1"/>
            <a:r>
              <a:rPr lang="en-US" dirty="0"/>
              <a:t>1a) Front Squat: 5x3</a:t>
            </a:r>
          </a:p>
          <a:p>
            <a:pPr lvl="1"/>
            <a:r>
              <a:rPr lang="en-US" dirty="0"/>
              <a:t>1b) Jump Squat: 5x2-3</a:t>
            </a:r>
          </a:p>
          <a:p>
            <a:pPr lvl="1"/>
            <a:r>
              <a:rPr lang="en-US" dirty="0"/>
              <a:t>2) Reverse Lunge: 4x8</a:t>
            </a:r>
          </a:p>
          <a:p>
            <a:pPr lvl="1"/>
            <a:r>
              <a:rPr lang="en-US" dirty="0"/>
              <a:t>3) Accessories </a:t>
            </a:r>
          </a:p>
          <a:p>
            <a:r>
              <a:rPr lang="en-US" dirty="0"/>
              <a:t>Horizontal Push/Pull Day</a:t>
            </a:r>
          </a:p>
          <a:p>
            <a:pPr lvl="1"/>
            <a:r>
              <a:rPr lang="en-US" dirty="0"/>
              <a:t>1a) 1-Arm DB Row: 5x5</a:t>
            </a:r>
          </a:p>
          <a:p>
            <a:pPr lvl="1"/>
            <a:r>
              <a:rPr lang="en-US" dirty="0"/>
              <a:t>1b) Bench Press: 5x3</a:t>
            </a:r>
          </a:p>
          <a:p>
            <a:pPr lvl="1"/>
            <a:r>
              <a:rPr lang="en-US" dirty="0"/>
              <a:t>2a) Prone DB Row: 4x8</a:t>
            </a:r>
          </a:p>
          <a:p>
            <a:pPr lvl="1"/>
            <a:r>
              <a:rPr lang="en-US" dirty="0"/>
              <a:t>2b) Incline DB Press: 4x8</a:t>
            </a:r>
          </a:p>
          <a:p>
            <a:pPr lvl="1"/>
            <a:r>
              <a:rPr lang="en-US" dirty="0"/>
              <a:t>3) Accessories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11787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b="1" dirty="0">
                <a:solidFill>
                  <a:srgbClr val="C00000"/>
                </a:solidFill>
              </a:rPr>
              <a:t>Body Part Splits/Bro Splits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Splitting up the body parts to train only some parts each day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2-4 exercises per body part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Great for advanced bodybuilding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Example: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/>
              <a:t>Day 1: Back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/>
              <a:t>Day 2: Shoulders &amp; Triceps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/>
              <a:t>Day 3: Legs &amp; Abs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/>
              <a:t>Day 4: Chest &amp; Biceps</a:t>
            </a:r>
          </a:p>
        </p:txBody>
      </p:sp>
      <p:pic>
        <p:nvPicPr>
          <p:cNvPr id="5" name="Picture 5" descr="d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4036" y="3429001"/>
            <a:ext cx="2971800" cy="2733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2252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248512"/>
            <a:ext cx="9144000" cy="11430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Sample Body Part/Bro </a:t>
            </a:r>
            <a:r>
              <a:rPr lang="en-US" b="1">
                <a:solidFill>
                  <a:srgbClr val="C00000"/>
                </a:solidFill>
              </a:rPr>
              <a:t>Split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Day 1: Back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/>
              <a:t>Trap Bar Deadlift: 2-3x5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/>
              <a:t>Trap Bar Bent-Over Row: 3x6-10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/>
              <a:t>Neutral Pull-Ups: 50 total reps (as many sets as it takes)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/>
              <a:t>1-Arm DB Rows: 3x10-12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/>
              <a:t>Face Pulls: 2x15-20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/>
              <a:t>Farmer’s Walks: 3x40meters or Snatch Grip Shrugs: 3x8-12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Day 2: Shoulders &amp; Triceps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/>
              <a:t>DB Press: 3x6-8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/>
              <a:t>DB High Pull: 3x8-10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/>
              <a:t>Side DB Raises: 3x15-20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/>
              <a:t>Dips or Close-Grip Bench Press: 3x6-8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/>
              <a:t>EZ Incline Overhead Triceps Extensions: 3x8-10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/>
              <a:t>Rope Pressdowns: 2-3x12-15</a:t>
            </a:r>
          </a:p>
        </p:txBody>
      </p:sp>
    </p:spTree>
    <p:extLst>
      <p:ext uri="{BB962C8B-B14F-4D97-AF65-F5344CB8AC3E}">
        <p14:creationId xmlns:p14="http://schemas.microsoft.com/office/powerpoint/2010/main" val="269737583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Day 3: Legs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/>
              <a:t>Squats: 3x8-10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/>
              <a:t>Bulgarian Split Squats or Leg Press: 3x12-15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/>
              <a:t>Leg Curls: 3x6-8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/>
              <a:t>Romanian Deadlifts: 3x12-15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/>
              <a:t>Calf Raises: 3x8-10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/>
              <a:t>Seated Calf Raise: 2x20-25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536192"/>
            <a:ext cx="3962400" cy="459028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Day 4: Chest &amp; Biceps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/>
              <a:t>Incline Bench Press: 3x5-8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/>
              <a:t>Low-Incline DB Bench Press: 3x8-10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/>
              <a:t>Ring Dips: 3x6-10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/>
              <a:t>Chin-Ups: 3x5-8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/>
              <a:t>Close-Grip EZ Curls: 3x8-10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/>
              <a:t>Incline DB Curls: 3x8-10</a:t>
            </a:r>
          </a:p>
        </p:txBody>
      </p:sp>
    </p:spTree>
    <p:extLst>
      <p:ext uri="{BB962C8B-B14F-4D97-AF65-F5344CB8AC3E}">
        <p14:creationId xmlns:p14="http://schemas.microsoft.com/office/powerpoint/2010/main" val="48284612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Questions?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Ask anytime </a:t>
            </a:r>
            <a:r>
              <a:rPr lang="en-US" dirty="0">
                <a:sym typeface="Wingdings" panose="05000000000000000000" pitchFamily="2" charset="2"/>
              </a:rPr>
              <a:t>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767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228601"/>
            <a:ext cx="86106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>
                <a:solidFill>
                  <a:srgbClr val="C00000"/>
                </a:solidFill>
              </a:rPr>
              <a:t>Performance</a:t>
            </a:r>
            <a:endParaRPr lang="en-CA" sz="5400" b="1" dirty="0">
              <a:solidFill>
                <a:srgbClr val="C0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447800"/>
            <a:ext cx="9525000" cy="4495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CA" sz="3200" dirty="0"/>
              <a:t>Don’t just think athletes! </a:t>
            </a:r>
          </a:p>
          <a:p>
            <a:pPr>
              <a:lnSpc>
                <a:spcPct val="90000"/>
              </a:lnSpc>
              <a:defRPr/>
            </a:pPr>
            <a:r>
              <a:rPr lang="en-CA" sz="3200" dirty="0"/>
              <a:t>Work, sport, daily life, emergencies</a:t>
            </a:r>
          </a:p>
          <a:p>
            <a:pPr>
              <a:lnSpc>
                <a:spcPct val="90000"/>
              </a:lnSpc>
              <a:defRPr/>
            </a:pPr>
            <a:r>
              <a:rPr lang="en-CA" sz="3200" dirty="0"/>
              <a:t>Strength lays a foundation for performance</a:t>
            </a:r>
          </a:p>
          <a:p>
            <a:pPr lvl="1">
              <a:lnSpc>
                <a:spcPct val="90000"/>
              </a:lnSpc>
              <a:defRPr/>
            </a:pPr>
            <a:r>
              <a:rPr lang="en-CA" sz="3200" dirty="0"/>
              <a:t>Speed, power, endurance, conditioning</a:t>
            </a:r>
          </a:p>
          <a:p>
            <a:pPr eaLnBrk="1" hangingPunct="1">
              <a:lnSpc>
                <a:spcPct val="90000"/>
              </a:lnSpc>
              <a:defRPr/>
            </a:pPr>
            <a:endParaRPr lang="en-CA" sz="2800" dirty="0"/>
          </a:p>
          <a:p>
            <a:pPr eaLnBrk="1" hangingPunct="1">
              <a:lnSpc>
                <a:spcPct val="90000"/>
              </a:lnSpc>
              <a:defRPr/>
            </a:pPr>
            <a:endParaRPr lang="en-CA" sz="2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3422890"/>
            <a:ext cx="5105400" cy="3400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45716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C00000"/>
                </a:solidFill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10160000" cy="53340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1900" dirty="0" err="1"/>
              <a:t>Androulakis-Korakakis</a:t>
            </a:r>
            <a:r>
              <a:rPr lang="en-US" sz="1900" dirty="0"/>
              <a:t>, P., Fisher, J. P., &amp; Steele, J. (2019). The Minimum Effective Training Dose Required to Increase 1RM Strength in Resistance-Trained Men: A Systematic Review and Meta-Analysis. </a:t>
            </a:r>
            <a:r>
              <a:rPr lang="en-US" sz="1900" i="1" dirty="0"/>
              <a:t>Sports Medicine, 50</a:t>
            </a:r>
            <a:r>
              <a:rPr lang="en-US" sz="1900" dirty="0"/>
              <a:t>(4), 751–765. https://doi.org/10.1007/s40279-019-01236-0</a:t>
            </a:r>
          </a:p>
          <a:p>
            <a:pPr lvl="0"/>
            <a:r>
              <a:rPr lang="en-US" sz="1900" dirty="0"/>
              <a:t>Bai, X., Soh, K. G., Omar Dev, R. D., </a:t>
            </a:r>
            <a:r>
              <a:rPr lang="en-US" sz="1900" dirty="0" err="1"/>
              <a:t>Talib</a:t>
            </a:r>
            <a:r>
              <a:rPr lang="en-US" sz="1900" dirty="0"/>
              <a:t>, O., Xiao, W., Soh, K. L., Ong, S. L., Zhao, C., </a:t>
            </a:r>
            <a:r>
              <a:rPr lang="en-US" sz="1900" dirty="0" err="1"/>
              <a:t>Galeru</a:t>
            </a:r>
            <a:r>
              <a:rPr lang="en-US" sz="1900" dirty="0"/>
              <a:t>, O., &amp; </a:t>
            </a:r>
            <a:r>
              <a:rPr lang="en-US" sz="1900" dirty="0" err="1"/>
              <a:t>Casaru</a:t>
            </a:r>
            <a:r>
              <a:rPr lang="en-US" sz="1900" dirty="0"/>
              <a:t>, C. (2022). Aerobic Exercise Combination Intervention to Improve Physical Performance Among the Elderly: A Systematic Review. </a:t>
            </a:r>
            <a:r>
              <a:rPr lang="en-US" sz="1900" i="1" dirty="0"/>
              <a:t>Frontiers in physiology</a:t>
            </a:r>
            <a:r>
              <a:rPr lang="en-US" sz="1900" dirty="0"/>
              <a:t>, </a:t>
            </a:r>
            <a:r>
              <a:rPr lang="en-US" sz="1900" i="1" dirty="0"/>
              <a:t>12</a:t>
            </a:r>
            <a:r>
              <a:rPr lang="en-US" sz="1900" dirty="0"/>
              <a:t>, 798068. https://doi.org/10.3389/fphys.2021.798068</a:t>
            </a:r>
          </a:p>
          <a:p>
            <a:pPr lvl="0"/>
            <a:r>
              <a:rPr lang="en-US" sz="1900" dirty="0"/>
              <a:t>Balachandran, A. T., Steele, J., </a:t>
            </a:r>
            <a:r>
              <a:rPr lang="en-US" sz="1900" dirty="0" err="1"/>
              <a:t>Angielczyk</a:t>
            </a:r>
            <a:r>
              <a:rPr lang="en-US" sz="1900" dirty="0"/>
              <a:t>, D., </a:t>
            </a:r>
            <a:r>
              <a:rPr lang="en-US" sz="1900" dirty="0" err="1"/>
              <a:t>Belio</a:t>
            </a:r>
            <a:r>
              <a:rPr lang="en-US" sz="1900" dirty="0"/>
              <a:t>, M., Schoenfeld, B. J., </a:t>
            </a:r>
            <a:r>
              <a:rPr lang="en-US" sz="1900" dirty="0" err="1"/>
              <a:t>Quiles</a:t>
            </a:r>
            <a:r>
              <a:rPr lang="en-US" sz="1900" dirty="0"/>
              <a:t>, N., </a:t>
            </a:r>
            <a:r>
              <a:rPr lang="en-US" sz="1900" dirty="0" err="1"/>
              <a:t>Askin</a:t>
            </a:r>
            <a:r>
              <a:rPr lang="en-US" sz="1900" dirty="0"/>
              <a:t>, N., &amp; </a:t>
            </a:r>
            <a:r>
              <a:rPr lang="en-US" sz="1900" dirty="0" err="1"/>
              <a:t>Abou-Setta</a:t>
            </a:r>
            <a:r>
              <a:rPr lang="en-US" sz="1900" dirty="0"/>
              <a:t>, A. M. (2022). Comparison of Power Training vs Traditional Strength Training on Physical Function in Older Adults: A Systematic Review and Meta-analysis. </a:t>
            </a:r>
            <a:r>
              <a:rPr lang="en-US" sz="1900" i="1" dirty="0"/>
              <a:t>JAMA network open</a:t>
            </a:r>
            <a:r>
              <a:rPr lang="en-US" sz="1900" dirty="0"/>
              <a:t>, </a:t>
            </a:r>
            <a:r>
              <a:rPr lang="en-US" sz="1900" i="1" dirty="0"/>
              <a:t>5</a:t>
            </a:r>
            <a:r>
              <a:rPr lang="en-US" sz="1900" dirty="0"/>
              <a:t>(5), e2211623. https://doi.org/10.1001/jamanetworkopen.2022.11623</a:t>
            </a:r>
          </a:p>
          <a:p>
            <a:pPr lvl="0"/>
            <a:r>
              <a:rPr lang="en-US" sz="1900" dirty="0" err="1"/>
              <a:t>Caserotti</a:t>
            </a:r>
            <a:r>
              <a:rPr lang="en-US" sz="1900" dirty="0"/>
              <a:t>, P., </a:t>
            </a:r>
            <a:r>
              <a:rPr lang="en-US" sz="1900" dirty="0" err="1"/>
              <a:t>Aagaard</a:t>
            </a:r>
            <a:r>
              <a:rPr lang="en-US" sz="1900" dirty="0"/>
              <a:t>, P., Larsen, J. B., &amp; </a:t>
            </a:r>
            <a:r>
              <a:rPr lang="en-US" sz="1900" dirty="0" err="1"/>
              <a:t>Puggaard</a:t>
            </a:r>
            <a:r>
              <a:rPr lang="en-US" sz="1900" dirty="0"/>
              <a:t>, L. (2008). Explosive heavy-resistance training in old and very old adults: changes in rapid muscle force, strength and power. </a:t>
            </a:r>
            <a:r>
              <a:rPr lang="en-US" sz="1900" i="1" dirty="0"/>
              <a:t>Scandinavian journal of medicine &amp; science in sports, 18</a:t>
            </a:r>
            <a:r>
              <a:rPr lang="en-US" sz="1900" dirty="0"/>
              <a:t>(6), 773–782. https://doi.org/10.1111/j.1600-0838.2007.00732.x</a:t>
            </a:r>
          </a:p>
          <a:p>
            <a:pPr lvl="0"/>
            <a:r>
              <a:rPr lang="en-US" sz="1900" dirty="0"/>
              <a:t>Chen, N., He, X., Feng, Y., Ainsworth, B. E., &amp; Liu, Y. (2021). Effects of resistance training in healthy older people with </a:t>
            </a:r>
            <a:r>
              <a:rPr lang="en-US" sz="1900" dirty="0" err="1"/>
              <a:t>sarcopenia</a:t>
            </a:r>
            <a:r>
              <a:rPr lang="en-US" sz="1900" dirty="0"/>
              <a:t>: a systematic review and meta-analysis of randomized controlled trials. </a:t>
            </a:r>
            <a:r>
              <a:rPr lang="en-US" sz="1900" i="1" dirty="0"/>
              <a:t>European review of aging and physical activity : official journal of the European Group for Research into Elderly and Physical Activity</a:t>
            </a:r>
            <a:r>
              <a:rPr lang="en-US" sz="1900" dirty="0"/>
              <a:t>, </a:t>
            </a:r>
            <a:r>
              <a:rPr lang="en-US" sz="1900" i="1" dirty="0"/>
              <a:t>18</a:t>
            </a:r>
            <a:r>
              <a:rPr lang="en-US" sz="1900" dirty="0"/>
              <a:t>(1), 23. https://doi.org/10.1186/s11556-021-00277-7</a:t>
            </a:r>
            <a:endParaRPr lang="en-US" sz="1900" b="1" dirty="0"/>
          </a:p>
          <a:p>
            <a:r>
              <a:rPr lang="en-CA" sz="1900" dirty="0"/>
              <a:t>Church, D.D., et al. (1985, </a:t>
            </a:r>
            <a:r>
              <a:rPr lang="en-CA" sz="1900" dirty="0" err="1"/>
              <a:t>Epub</a:t>
            </a:r>
            <a:r>
              <a:rPr lang="en-CA" sz="1900" dirty="0"/>
              <a:t> 2016). Comparison of high-intensity vs. high-volume resistance training on the BDNF response to exercise. </a:t>
            </a:r>
            <a:r>
              <a:rPr lang="en-CA" sz="1900" i="1" dirty="0"/>
              <a:t>Journal of Applied Physiology</a:t>
            </a:r>
            <a:r>
              <a:rPr lang="en-CA" sz="1900" dirty="0"/>
              <a:t>, 121(1), 123-128. </a:t>
            </a:r>
            <a:endParaRPr lang="en-US" sz="1900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32393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160000" cy="50292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sz="2300" dirty="0"/>
              <a:t>El-</a:t>
            </a:r>
            <a:r>
              <a:rPr lang="en-US" sz="2300" dirty="0" err="1"/>
              <a:t>Kotob</a:t>
            </a:r>
            <a:r>
              <a:rPr lang="en-US" sz="2300" dirty="0"/>
              <a:t>, R., </a:t>
            </a:r>
            <a:r>
              <a:rPr lang="en-US" sz="2300" dirty="0" err="1"/>
              <a:t>Ponzano</a:t>
            </a:r>
            <a:r>
              <a:rPr lang="en-US" sz="2300" dirty="0"/>
              <a:t>, M., </a:t>
            </a:r>
            <a:r>
              <a:rPr lang="en-US" sz="2300" dirty="0" err="1"/>
              <a:t>Chaput</a:t>
            </a:r>
            <a:r>
              <a:rPr lang="en-US" sz="2300" dirty="0"/>
              <a:t>, J., Janssen, I., Kho, M. E., </a:t>
            </a:r>
            <a:r>
              <a:rPr lang="en-US" sz="2300" dirty="0" err="1"/>
              <a:t>Poitras</a:t>
            </a:r>
            <a:r>
              <a:rPr lang="en-US" sz="2300" dirty="0"/>
              <a:t>, V. J., . . . </a:t>
            </a:r>
            <a:r>
              <a:rPr lang="en-US" sz="2300" dirty="0" err="1"/>
              <a:t>Giangregorio</a:t>
            </a:r>
            <a:r>
              <a:rPr lang="en-US" sz="2300" dirty="0"/>
              <a:t>, L. M. (2020). Resistance training and health in adults: An overview of systematic reviews. </a:t>
            </a:r>
            <a:r>
              <a:rPr lang="en-US" sz="2300" i="1" dirty="0"/>
              <a:t>Applied Physiology, Nutrition, and Metabolism, 45</a:t>
            </a:r>
            <a:r>
              <a:rPr lang="en-US" sz="2300" dirty="0"/>
              <a:t>(10 (Suppl. 2)). doi:10.1139/apnm-2020-0245</a:t>
            </a:r>
          </a:p>
          <a:p>
            <a:pPr lvl="0"/>
            <a:r>
              <a:rPr lang="en-CA" sz="2300" dirty="0" err="1"/>
              <a:t>Fagard</a:t>
            </a:r>
            <a:r>
              <a:rPr lang="en-CA" sz="2300" dirty="0"/>
              <a:t>, R.H. (2006). Exercise is good for your blood pressure: effects of endurance training and resistance training. </a:t>
            </a:r>
            <a:r>
              <a:rPr lang="en-CA" sz="2300" i="1" dirty="0"/>
              <a:t>Clinical and Experimental Pharmacology and Physiology</a:t>
            </a:r>
            <a:r>
              <a:rPr lang="en-CA" sz="2300" dirty="0"/>
              <a:t>, 33(9), 853-856.</a:t>
            </a:r>
            <a:endParaRPr lang="en-US" sz="2300" dirty="0"/>
          </a:p>
          <a:p>
            <a:pPr lvl="0"/>
            <a:r>
              <a:rPr lang="en-CA" sz="2300" dirty="0" err="1"/>
              <a:t>Fiatarone</a:t>
            </a:r>
            <a:r>
              <a:rPr lang="en-CA" sz="2300" dirty="0"/>
              <a:t>, M. A., Marks, E. C., Ryan, N. D., Meredith, C. N., </a:t>
            </a:r>
            <a:r>
              <a:rPr lang="en-CA" sz="2300" dirty="0" err="1"/>
              <a:t>Lipsitz</a:t>
            </a:r>
            <a:r>
              <a:rPr lang="en-CA" sz="2300" dirty="0"/>
              <a:t>, L. A., &amp; Evans, W. J. (1990). High-intensity strength training in nonagenarians. Effects on skeletal muscle. JAMA, 263(22), 3029–3034.</a:t>
            </a:r>
            <a:endParaRPr lang="en-US" sz="2300" dirty="0"/>
          </a:p>
          <a:p>
            <a:pPr lvl="0"/>
            <a:r>
              <a:rPr lang="en-US" sz="2300" dirty="0"/>
              <a:t>Fraser, B. J., Blizzard, L., </a:t>
            </a:r>
            <a:r>
              <a:rPr lang="en-US" sz="2300" dirty="0" err="1"/>
              <a:t>Buscot</a:t>
            </a:r>
            <a:r>
              <a:rPr lang="en-US" sz="2300" dirty="0"/>
              <a:t>, M. J., Schmidt, M. D., Dwyer, T., Venn, A. J., &amp; Magnussen, C. G. (2022). Muscular strength measured across the life-course and the metabolic syndrome. </a:t>
            </a:r>
            <a:r>
              <a:rPr lang="en-US" sz="2300" i="1" dirty="0"/>
              <a:t>Nutrition, metabolism, and cardiovascular diseases : NMCD</a:t>
            </a:r>
            <a:r>
              <a:rPr lang="en-US" sz="2300" dirty="0"/>
              <a:t>, </a:t>
            </a:r>
            <a:r>
              <a:rPr lang="en-US" sz="2300" i="1" dirty="0"/>
              <a:t>32</a:t>
            </a:r>
            <a:r>
              <a:rPr lang="en-US" sz="2300" dirty="0"/>
              <a:t>(5), 1131–1137. https://doi.org/10.1016/j.numecd.2022.01.018</a:t>
            </a:r>
          </a:p>
          <a:p>
            <a:pPr lvl="0"/>
            <a:r>
              <a:rPr lang="en-US" sz="2300" dirty="0"/>
              <a:t>Fyfe, J. J., Hamilton, D. L., &amp; Daly, R. M. (2021). Minimal-Dose Resistance Training for Improving Muscle Mass, Strength, and Function: A Narrative Review of Current Evidence and Practical Considerations. </a:t>
            </a:r>
            <a:r>
              <a:rPr lang="en-US" sz="2300" i="1" dirty="0"/>
              <a:t>Sports medicine (Auckland, N.Z.)</a:t>
            </a:r>
            <a:r>
              <a:rPr lang="en-US" sz="2300" dirty="0"/>
              <a:t>, 10.1007/s40279-021-01605-8. Advance online publication. https://doi.org/10.1007/s40279-021-01605-8</a:t>
            </a:r>
          </a:p>
          <a:p>
            <a:pPr lvl="0"/>
            <a:r>
              <a:rPr lang="en-CA" sz="2300" dirty="0" err="1"/>
              <a:t>García-Hermoso</a:t>
            </a:r>
            <a:r>
              <a:rPr lang="en-CA" sz="2300" dirty="0"/>
              <a:t>, A., </a:t>
            </a:r>
            <a:r>
              <a:rPr lang="en-CA" sz="2300" dirty="0" err="1"/>
              <a:t>Cavero</a:t>
            </a:r>
            <a:r>
              <a:rPr lang="en-CA" sz="2300" dirty="0"/>
              <a:t>-Redondo, I., </a:t>
            </a:r>
            <a:r>
              <a:rPr lang="en-CA" sz="2300" dirty="0" err="1"/>
              <a:t>Ramírez-Vélez</a:t>
            </a:r>
            <a:r>
              <a:rPr lang="en-CA" sz="2300" dirty="0"/>
              <a:t>, R., Ruiz, J. R., Ortega, F. B., Lee, D. C., &amp; </a:t>
            </a:r>
            <a:r>
              <a:rPr lang="en-CA" sz="2300" dirty="0" err="1"/>
              <a:t>Martínez-Vizcaíno</a:t>
            </a:r>
            <a:r>
              <a:rPr lang="en-CA" sz="2300" dirty="0"/>
              <a:t>, V. (2018). Muscular Strength as a Predictor of All-Cause Mortality in an Apparently Healthy Population: A Systematic Review and Meta-Analysis of Data From Approximately 2 Million Men and Women. </a:t>
            </a:r>
            <a:r>
              <a:rPr lang="en-CA" sz="2300" i="1" dirty="0"/>
              <a:t>Archives of physical medicine and rehabilitation, 99</a:t>
            </a:r>
            <a:r>
              <a:rPr lang="en-CA" sz="2300" dirty="0"/>
              <a:t>(10), 2100–2113.e5. https://doi.org/10.1016/j.apmr.2018.01.008</a:t>
            </a:r>
            <a:endParaRPr lang="en-US" sz="2300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57247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160000" cy="49530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sz="2300" dirty="0"/>
              <a:t>Gil, S., Jacob </a:t>
            </a:r>
            <a:r>
              <a:rPr lang="en-US" sz="2300" dirty="0" err="1"/>
              <a:t>Filho</a:t>
            </a:r>
            <a:r>
              <a:rPr lang="en-US" sz="2300" dirty="0"/>
              <a:t>, W., </a:t>
            </a:r>
            <a:r>
              <a:rPr lang="en-US" sz="2300" dirty="0" err="1"/>
              <a:t>Shinjo</a:t>
            </a:r>
            <a:r>
              <a:rPr lang="en-US" sz="2300" dirty="0"/>
              <a:t>, S. K., </a:t>
            </a:r>
            <a:r>
              <a:rPr lang="en-US" sz="2300" dirty="0" err="1"/>
              <a:t>Ferriolli</a:t>
            </a:r>
            <a:r>
              <a:rPr lang="en-US" sz="2300" dirty="0"/>
              <a:t>, E., </a:t>
            </a:r>
            <a:r>
              <a:rPr lang="en-US" sz="2300" dirty="0" err="1"/>
              <a:t>Busse</a:t>
            </a:r>
            <a:r>
              <a:rPr lang="en-US" sz="2300" dirty="0"/>
              <a:t>, A. L., </a:t>
            </a:r>
            <a:r>
              <a:rPr lang="en-US" sz="2300" dirty="0" err="1"/>
              <a:t>Avelino</a:t>
            </a:r>
            <a:r>
              <a:rPr lang="en-US" sz="2300" dirty="0"/>
              <a:t>-Silva, T. J., </a:t>
            </a:r>
            <a:r>
              <a:rPr lang="en-US" sz="2300" dirty="0" err="1"/>
              <a:t>Longobardi</a:t>
            </a:r>
            <a:r>
              <a:rPr lang="en-US" sz="2300" dirty="0"/>
              <a:t>, I., de Oliveira </a:t>
            </a:r>
            <a:r>
              <a:rPr lang="en-US" sz="2300" dirty="0" err="1"/>
              <a:t>Júnior</a:t>
            </a:r>
            <a:r>
              <a:rPr lang="en-US" sz="2300" dirty="0"/>
              <a:t>, G. N., Swinton, P., </a:t>
            </a:r>
            <a:r>
              <a:rPr lang="en-US" sz="2300" dirty="0" err="1"/>
              <a:t>Gualano</a:t>
            </a:r>
            <a:r>
              <a:rPr lang="en-US" sz="2300" dirty="0"/>
              <a:t>, B., </a:t>
            </a:r>
            <a:r>
              <a:rPr lang="en-US" sz="2300" dirty="0" err="1"/>
              <a:t>Roschel</a:t>
            </a:r>
            <a:r>
              <a:rPr lang="en-US" sz="2300" dirty="0"/>
              <a:t>, H., &amp; HCFMUSP COVID-19 Study Group (2021). Muscle strength and muscle mass as predictors of hospital length of stay in patients with moderate to severe COVID-19: a prospective observational study. </a:t>
            </a:r>
            <a:r>
              <a:rPr lang="en-US" sz="2300" i="1" dirty="0"/>
              <a:t>Journal of cachexia, </a:t>
            </a:r>
            <a:r>
              <a:rPr lang="en-US" sz="2300" i="1" dirty="0" err="1"/>
              <a:t>sarcopenia</a:t>
            </a:r>
            <a:r>
              <a:rPr lang="en-US" sz="2300" i="1" dirty="0"/>
              <a:t> and muscle</a:t>
            </a:r>
            <a:r>
              <a:rPr lang="en-US" sz="2300" dirty="0"/>
              <a:t>, 10.1002/jcsm.12789. Advance online publication. https://doi.org/10.1002/jcsm.12789</a:t>
            </a:r>
          </a:p>
          <a:p>
            <a:pPr lvl="0"/>
            <a:r>
              <a:rPr lang="en-CA" sz="2300" dirty="0"/>
              <a:t>Guadalupe-</a:t>
            </a:r>
            <a:r>
              <a:rPr lang="en-CA" sz="2300" dirty="0" err="1"/>
              <a:t>Grau</a:t>
            </a:r>
            <a:r>
              <a:rPr lang="en-CA" sz="2300" dirty="0"/>
              <a:t>, A., </a:t>
            </a:r>
            <a:r>
              <a:rPr lang="en-CA" sz="2300" dirty="0" err="1"/>
              <a:t>Carnicero</a:t>
            </a:r>
            <a:r>
              <a:rPr lang="en-CA" sz="2300" dirty="0"/>
              <a:t>, J. A., Gómez-Cabello, A., Gutiérrez Avila, G., </a:t>
            </a:r>
            <a:r>
              <a:rPr lang="en-CA" sz="2300" dirty="0" err="1"/>
              <a:t>Humanes</a:t>
            </a:r>
            <a:r>
              <a:rPr lang="en-CA" sz="2300" dirty="0"/>
              <a:t>, S., Alegre, L. M., Castro, M., Rodríguez-</a:t>
            </a:r>
            <a:r>
              <a:rPr lang="en-CA" sz="2300" dirty="0" err="1"/>
              <a:t>Mañas</a:t>
            </a:r>
            <a:r>
              <a:rPr lang="en-CA" sz="2300" dirty="0"/>
              <a:t>, L., &amp; </a:t>
            </a:r>
            <a:r>
              <a:rPr lang="en-CA" sz="2300" dirty="0" err="1"/>
              <a:t>García-García</a:t>
            </a:r>
            <a:r>
              <a:rPr lang="en-CA" sz="2300" dirty="0"/>
              <a:t>, F. J. (2015). Association of regional muscle strength with mortality and hospitalisation in older people. </a:t>
            </a:r>
            <a:r>
              <a:rPr lang="en-CA" sz="2300" i="1" dirty="0"/>
              <a:t>Age and ageing, 44</a:t>
            </a:r>
            <a:r>
              <a:rPr lang="en-CA" sz="2300" dirty="0"/>
              <a:t>(5), 790–795. https://doi.org/10.1093/ageing/afv080</a:t>
            </a:r>
            <a:endParaRPr lang="en-US" sz="2300" dirty="0"/>
          </a:p>
          <a:p>
            <a:pPr lvl="0"/>
            <a:r>
              <a:rPr lang="en-CA" sz="2300" dirty="0"/>
              <a:t>Guadalupe-</a:t>
            </a:r>
            <a:r>
              <a:rPr lang="en-CA" sz="2300" dirty="0" err="1"/>
              <a:t>Grau</a:t>
            </a:r>
            <a:r>
              <a:rPr lang="en-CA" sz="2300" dirty="0"/>
              <a:t>, A., Fuentes, T., Guerra, B., &amp; </a:t>
            </a:r>
            <a:r>
              <a:rPr lang="en-CA" sz="2300" dirty="0" err="1"/>
              <a:t>Calbet</a:t>
            </a:r>
            <a:r>
              <a:rPr lang="en-CA" sz="2300" dirty="0"/>
              <a:t>, J.A. (2009). Exercise and bone mass in adults. </a:t>
            </a:r>
            <a:r>
              <a:rPr lang="en-CA" sz="2300" i="1" dirty="0"/>
              <a:t>Sports Medicine</a:t>
            </a:r>
            <a:r>
              <a:rPr lang="en-CA" sz="2300" dirty="0"/>
              <a:t> (Auckland, NZ), 39(6), 439-468. </a:t>
            </a:r>
            <a:endParaRPr lang="en-US" sz="2300" dirty="0"/>
          </a:p>
          <a:p>
            <a:pPr lvl="0"/>
            <a:r>
              <a:rPr lang="en-CA" sz="2300" dirty="0"/>
              <a:t>Hamill, B.P. (1994). Relative safety of weightlifting and weight training. </a:t>
            </a:r>
            <a:r>
              <a:rPr lang="en-CA" sz="2300" i="1" dirty="0"/>
              <a:t>Journal of Strength and Conditioning Research, </a:t>
            </a:r>
            <a:r>
              <a:rPr lang="en-CA" sz="2300" dirty="0"/>
              <a:t>8(1), 53-57. </a:t>
            </a:r>
            <a:endParaRPr lang="en-US" sz="2300" dirty="0"/>
          </a:p>
          <a:p>
            <a:pPr lvl="0"/>
            <a:r>
              <a:rPr lang="en-US" sz="2300" dirty="0"/>
              <a:t>Hollings, M., </a:t>
            </a:r>
            <a:r>
              <a:rPr lang="en-US" sz="2300" dirty="0" err="1"/>
              <a:t>Mavros</a:t>
            </a:r>
            <a:r>
              <a:rPr lang="en-US" sz="2300" dirty="0"/>
              <a:t>, Y., </a:t>
            </a:r>
            <a:r>
              <a:rPr lang="en-US" sz="2300" dirty="0" err="1"/>
              <a:t>Freeston</a:t>
            </a:r>
            <a:r>
              <a:rPr lang="en-US" sz="2300" dirty="0"/>
              <a:t>, J., &amp; Singh, M. F. (2017). The effect of progressive resistance training on aerobic fitness and strength in adults with coronary heart disease: A systematic review and meta-analysis of </a:t>
            </a:r>
            <a:r>
              <a:rPr lang="en-US" sz="2300" dirty="0" err="1"/>
              <a:t>randomised</a:t>
            </a:r>
            <a:r>
              <a:rPr lang="en-US" sz="2300" dirty="0"/>
              <a:t> controlled trials. </a:t>
            </a:r>
            <a:r>
              <a:rPr lang="en-US" sz="2300" i="1" dirty="0"/>
              <a:t>European Journal of Preventive Cardiology, 24</a:t>
            </a:r>
            <a:r>
              <a:rPr lang="en-US" sz="2300" dirty="0"/>
              <a:t>(12), 1242-1259. doi:10.1177/2047487317713329</a:t>
            </a:r>
          </a:p>
          <a:p>
            <a:pPr lvl="0"/>
            <a:r>
              <a:rPr lang="en-CA" sz="2300" dirty="0"/>
              <a:t>Janssen, I., </a:t>
            </a:r>
            <a:r>
              <a:rPr lang="en-CA" sz="2300" dirty="0" err="1"/>
              <a:t>Heymsfield</a:t>
            </a:r>
            <a:r>
              <a:rPr lang="en-CA" sz="2300" dirty="0"/>
              <a:t>, S. B., &amp; Ross, R. (2002). Low relative skeletal muscle mass (</a:t>
            </a:r>
            <a:r>
              <a:rPr lang="en-CA" sz="2300" dirty="0" err="1"/>
              <a:t>sarcopenia</a:t>
            </a:r>
            <a:r>
              <a:rPr lang="en-CA" sz="2300" dirty="0"/>
              <a:t>) in older persons is associated with functional impairment and physical disability. </a:t>
            </a:r>
            <a:r>
              <a:rPr lang="en-CA" sz="2300" i="1" dirty="0"/>
              <a:t>Journal of the American Geriatrics Society</a:t>
            </a:r>
            <a:r>
              <a:rPr lang="en-CA" sz="2300" dirty="0"/>
              <a:t>, </a:t>
            </a:r>
            <a:r>
              <a:rPr lang="en-CA" sz="2300" i="1" dirty="0"/>
              <a:t>50</a:t>
            </a:r>
            <a:r>
              <a:rPr lang="en-CA" sz="2300" dirty="0"/>
              <a:t>(5), 889–896. https://doi.org/10.1046/j.1532-5415.2002.50216.x</a:t>
            </a:r>
            <a:endParaRPr lang="en-US" sz="23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79519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sz="2100" dirty="0" err="1"/>
              <a:t>Khalafi</a:t>
            </a:r>
            <a:r>
              <a:rPr lang="en-US" sz="2100" dirty="0"/>
              <a:t>, M., </a:t>
            </a:r>
            <a:r>
              <a:rPr lang="en-US" sz="2100" dirty="0" err="1"/>
              <a:t>Malandish</a:t>
            </a:r>
            <a:r>
              <a:rPr lang="en-US" sz="2100" dirty="0"/>
              <a:t>, A., </a:t>
            </a:r>
            <a:r>
              <a:rPr lang="en-US" sz="2100" dirty="0" err="1"/>
              <a:t>Rosenkranz</a:t>
            </a:r>
            <a:r>
              <a:rPr lang="en-US" sz="2100" dirty="0"/>
              <a:t>, S. K., &amp; </a:t>
            </a:r>
            <a:r>
              <a:rPr lang="en-US" sz="2100" dirty="0" err="1"/>
              <a:t>Ravasi</a:t>
            </a:r>
            <a:r>
              <a:rPr lang="en-US" sz="2100" dirty="0"/>
              <a:t>, A. A. (2021). Effect of resistance training with and without caloric restriction on visceral fat: A systemic review and meta-analysis. </a:t>
            </a:r>
            <a:r>
              <a:rPr lang="en-US" sz="2100" i="1" dirty="0"/>
              <a:t>Obesity reviews : an official journal of the International Association for the Study of Obesity</a:t>
            </a:r>
            <a:r>
              <a:rPr lang="en-US" sz="2100" dirty="0"/>
              <a:t>, </a:t>
            </a:r>
            <a:r>
              <a:rPr lang="en-US" sz="2100" i="1" dirty="0"/>
              <a:t>22</a:t>
            </a:r>
            <a:r>
              <a:rPr lang="en-US" sz="2100" dirty="0"/>
              <a:t>(9), e13275. https://doi.org/10.1111/obr.13275</a:t>
            </a:r>
          </a:p>
          <a:p>
            <a:pPr lvl="0"/>
            <a:r>
              <a:rPr lang="en-US" sz="2100" dirty="0"/>
              <a:t>Kim, J. S., Wilson, R. L., Taaffe, D. R., </a:t>
            </a:r>
            <a:r>
              <a:rPr lang="en-US" sz="2100" dirty="0" err="1"/>
              <a:t>Galvão</a:t>
            </a:r>
            <a:r>
              <a:rPr lang="en-US" sz="2100" dirty="0"/>
              <a:t>, D. A., Gray, E., &amp; Newton, R. U. (2022). </a:t>
            </a:r>
            <a:r>
              <a:rPr lang="en-US" sz="2100" dirty="0" err="1"/>
              <a:t>Myokine</a:t>
            </a:r>
            <a:r>
              <a:rPr lang="en-US" sz="2100" dirty="0"/>
              <a:t> Expression and Tumor-Suppressive Effect of Serum after 12 </a:t>
            </a:r>
            <a:r>
              <a:rPr lang="en-US" sz="2100" dirty="0" err="1"/>
              <a:t>wk</a:t>
            </a:r>
            <a:r>
              <a:rPr lang="en-US" sz="2100" dirty="0"/>
              <a:t> of Exercise in Prostate Cancer Patients on ADT. </a:t>
            </a:r>
            <a:r>
              <a:rPr lang="en-US" sz="2100" i="1" dirty="0"/>
              <a:t>Medicine and science in sports and exercise</a:t>
            </a:r>
            <a:r>
              <a:rPr lang="en-US" sz="2100" dirty="0"/>
              <a:t>, </a:t>
            </a:r>
            <a:r>
              <a:rPr lang="en-US" sz="2100" i="1" dirty="0"/>
              <a:t>54</a:t>
            </a:r>
            <a:r>
              <a:rPr lang="en-US" sz="2100" dirty="0"/>
              <a:t>(2), 197–205. https://doi.org/10.1249/MSS.0000000000002783</a:t>
            </a:r>
          </a:p>
          <a:p>
            <a:pPr lvl="0"/>
            <a:r>
              <a:rPr lang="en-CA" sz="2100" dirty="0" err="1"/>
              <a:t>Kjaer</a:t>
            </a:r>
            <a:r>
              <a:rPr lang="en-CA" sz="2100" dirty="0"/>
              <a:t>, M. (2004). Role of extracellular matrix in adaptation of tendon and skeletal muscle to mechanical loading. </a:t>
            </a:r>
            <a:r>
              <a:rPr lang="en-CA" sz="2100" i="1" dirty="0"/>
              <a:t>Physiological Reviews</a:t>
            </a:r>
            <a:r>
              <a:rPr lang="en-CA" sz="2100" dirty="0"/>
              <a:t>, 84(2), 649-698.</a:t>
            </a:r>
            <a:endParaRPr lang="en-US" sz="2100" dirty="0"/>
          </a:p>
          <a:p>
            <a:pPr lvl="0"/>
            <a:r>
              <a:rPr lang="en-US" sz="2100" dirty="0" err="1"/>
              <a:t>Klawitter</a:t>
            </a:r>
            <a:r>
              <a:rPr lang="en-US" sz="2100" dirty="0"/>
              <a:t>, L., Vincent, B. M., Choi, B. J., Smith, J., Hammer, K. D., </a:t>
            </a:r>
            <a:r>
              <a:rPr lang="en-US" sz="2100" dirty="0" err="1"/>
              <a:t>Jurivich</a:t>
            </a:r>
            <a:r>
              <a:rPr lang="en-US" sz="2100" dirty="0"/>
              <a:t>, D. A., Dahl, L. J., &amp; McGrath, R. (2022). Handgrip Strength Asymmetry and Weakness Are Associated With Future Morbidity Accumulation in Americans. </a:t>
            </a:r>
            <a:r>
              <a:rPr lang="en-US" sz="2100" i="1" dirty="0"/>
              <a:t>Journal of strength and conditioning research</a:t>
            </a:r>
            <a:r>
              <a:rPr lang="en-US" sz="2100" dirty="0"/>
              <a:t>, </a:t>
            </a:r>
            <a:r>
              <a:rPr lang="en-US" sz="2100" i="1" dirty="0"/>
              <a:t>36</a:t>
            </a:r>
            <a:r>
              <a:rPr lang="en-US" sz="2100" dirty="0"/>
              <a:t>(1), 106–112. https://doi.org/10.1519/JSC.0000000000004166</a:t>
            </a:r>
          </a:p>
          <a:p>
            <a:pPr lvl="0"/>
            <a:r>
              <a:rPr lang="en-CA" sz="2100" dirty="0"/>
              <a:t>Kraemer, W.J., </a:t>
            </a:r>
            <a:r>
              <a:rPr lang="en-CA" sz="2100" dirty="0" err="1"/>
              <a:t>Ratamess</a:t>
            </a:r>
            <a:r>
              <a:rPr lang="en-CA" sz="2100" dirty="0"/>
              <a:t>, N.A., &amp; French, D.N. (2002). Resistance training for health and performance. </a:t>
            </a:r>
            <a:r>
              <a:rPr lang="en-CA" sz="2100" i="1" dirty="0"/>
              <a:t>Current Sports Medicine Reports</a:t>
            </a:r>
            <a:r>
              <a:rPr lang="en-CA" sz="2100" dirty="0"/>
              <a:t>, 1(3), 165–171. </a:t>
            </a:r>
            <a:endParaRPr lang="en-US" sz="2100" dirty="0"/>
          </a:p>
          <a:p>
            <a:pPr lvl="0"/>
            <a:r>
              <a:rPr lang="en-US" sz="2100" dirty="0"/>
              <a:t>Larsson, L., </a:t>
            </a:r>
            <a:r>
              <a:rPr lang="en-US" sz="2100" dirty="0" err="1"/>
              <a:t>Degens</a:t>
            </a:r>
            <a:r>
              <a:rPr lang="en-US" sz="2100" dirty="0"/>
              <a:t>, H., Li, M., </a:t>
            </a:r>
            <a:r>
              <a:rPr lang="en-US" sz="2100" dirty="0" err="1"/>
              <a:t>Salviati</a:t>
            </a:r>
            <a:r>
              <a:rPr lang="en-US" sz="2100" dirty="0"/>
              <a:t>, L., Lee, Y. I., Thompson, W., Kirkland, J. L., &amp; Sandri, M. (2019). </a:t>
            </a:r>
            <a:r>
              <a:rPr lang="en-US" sz="2100" dirty="0" err="1"/>
              <a:t>Sarcopenia</a:t>
            </a:r>
            <a:r>
              <a:rPr lang="en-US" sz="2100" dirty="0"/>
              <a:t>: Aging-Related Loss of Muscle Mass and Function. </a:t>
            </a:r>
            <a:r>
              <a:rPr lang="en-US" sz="2100" i="1" dirty="0"/>
              <a:t>Physiological reviews, 99</a:t>
            </a:r>
            <a:r>
              <a:rPr lang="en-US" sz="2100" dirty="0"/>
              <a:t>(1), 427–511. https://doi.org/10.1152/physrev.00061.2017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6585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160000" cy="5638800"/>
          </a:xfrm>
        </p:spPr>
        <p:txBody>
          <a:bodyPr>
            <a:noAutofit/>
          </a:bodyPr>
          <a:lstStyle/>
          <a:p>
            <a:pPr lvl="0"/>
            <a:r>
              <a:rPr lang="en-CA" sz="1800" dirty="0"/>
              <a:t>Lee, D. H., </a:t>
            </a:r>
            <a:r>
              <a:rPr lang="en-CA" sz="1800" dirty="0" err="1"/>
              <a:t>Keum</a:t>
            </a:r>
            <a:r>
              <a:rPr lang="en-CA" sz="1800" dirty="0"/>
              <a:t>, N., Hu, F. B., </a:t>
            </a:r>
            <a:r>
              <a:rPr lang="en-CA" sz="1800" dirty="0" err="1"/>
              <a:t>Orav</a:t>
            </a:r>
            <a:r>
              <a:rPr lang="en-CA" sz="1800" dirty="0"/>
              <a:t>, E. J., </a:t>
            </a:r>
            <a:r>
              <a:rPr lang="en-CA" sz="1800" dirty="0" err="1"/>
              <a:t>Rimm</a:t>
            </a:r>
            <a:r>
              <a:rPr lang="en-CA" sz="1800" dirty="0"/>
              <a:t>, E. B., Willett, W. C., &amp; </a:t>
            </a:r>
            <a:r>
              <a:rPr lang="en-CA" sz="1800" dirty="0" err="1"/>
              <a:t>Giovannucci</a:t>
            </a:r>
            <a:r>
              <a:rPr lang="en-CA" sz="1800" dirty="0"/>
              <a:t>, E. L. (2018). Predicted lean body mass, fat mass, and all cause and cause specific mortality in men: prospective US cohort study. </a:t>
            </a:r>
            <a:r>
              <a:rPr lang="en-CA" sz="1800" i="1" dirty="0"/>
              <a:t>BMJ (Clinical research ed.)</a:t>
            </a:r>
            <a:r>
              <a:rPr lang="en-CA" sz="1800" dirty="0"/>
              <a:t>, </a:t>
            </a:r>
            <a:r>
              <a:rPr lang="en-CA" sz="1800" i="1" dirty="0"/>
              <a:t>362</a:t>
            </a:r>
            <a:r>
              <a:rPr lang="en-CA" sz="1800" dirty="0"/>
              <a:t>, k2575. https://doi.org/10.1136/bmj.k2575</a:t>
            </a:r>
            <a:endParaRPr lang="en-US" sz="1800" dirty="0"/>
          </a:p>
          <a:p>
            <a:pPr lvl="0"/>
            <a:r>
              <a:rPr lang="en-US" sz="1800" dirty="0"/>
              <a:t>Lee, M. J., Kim, E. H., Bae, S. J., </a:t>
            </a:r>
            <a:r>
              <a:rPr lang="en-US" sz="1800" dirty="0" err="1"/>
              <a:t>Choe</a:t>
            </a:r>
            <a:r>
              <a:rPr lang="en-US" sz="1800" dirty="0"/>
              <a:t>, J., Jung, C. H., Lee, W. J., &amp; Kim, H. K. (2019). Protective role of skeletal muscle mass against progression from metabolically healthy to unhealthy phenotype. </a:t>
            </a:r>
            <a:r>
              <a:rPr lang="en-US" sz="1800" i="1" dirty="0"/>
              <a:t>Clinical endocrinology</a:t>
            </a:r>
            <a:r>
              <a:rPr lang="en-US" sz="1800" dirty="0"/>
              <a:t>, </a:t>
            </a:r>
            <a:r>
              <a:rPr lang="en-US" sz="1800" i="1" dirty="0"/>
              <a:t>90</a:t>
            </a:r>
            <a:r>
              <a:rPr lang="en-US" sz="1800" dirty="0"/>
              <a:t>(1), 102–113. https://doi.org/10.1111/cen.13874</a:t>
            </a:r>
          </a:p>
          <a:p>
            <a:pPr lvl="0"/>
            <a:r>
              <a:rPr lang="en-US" sz="1800" dirty="0"/>
              <a:t>Liu, Y., Lee, D. C., Li, Y., Zhu, W., Zhang, R., Sui, X., </a:t>
            </a:r>
            <a:r>
              <a:rPr lang="en-US" sz="1800" dirty="0" err="1"/>
              <a:t>Lavie</a:t>
            </a:r>
            <a:r>
              <a:rPr lang="en-US" sz="1800" dirty="0"/>
              <a:t>, C. J., &amp; Blair, S. N. (2019). Associations of Resistance Exercise with Cardiovascular Disease Morbidity and Mortality. </a:t>
            </a:r>
            <a:r>
              <a:rPr lang="en-US" sz="1800" i="1" dirty="0"/>
              <a:t>Medicine and science in sports and exercise</a:t>
            </a:r>
            <a:r>
              <a:rPr lang="en-US" sz="1800" dirty="0"/>
              <a:t>, </a:t>
            </a:r>
            <a:r>
              <a:rPr lang="en-US" sz="1800" i="1" dirty="0"/>
              <a:t>51</a:t>
            </a:r>
            <a:r>
              <a:rPr lang="en-US" sz="1800" dirty="0"/>
              <a:t>(3), 499–508. https://doi.org/10.1249/MSS.0000000000001822</a:t>
            </a:r>
          </a:p>
          <a:p>
            <a:pPr lvl="0"/>
            <a:r>
              <a:rPr lang="en-US" sz="1800" dirty="0" err="1"/>
              <a:t>Mazzilli</a:t>
            </a:r>
            <a:r>
              <a:rPr lang="en-US" sz="1800" dirty="0"/>
              <a:t>, K. M., Matthews, C. E., Salerno, E. A., &amp; Moore, S. C. (2019). Weight Training and Risk of 10 Common Types of Cancer. </a:t>
            </a:r>
            <a:r>
              <a:rPr lang="en-US" sz="1800" i="1" dirty="0"/>
              <a:t>Medicine and science in sports and exercise, 51</a:t>
            </a:r>
            <a:r>
              <a:rPr lang="en-US" sz="1800" dirty="0"/>
              <a:t>(9), 1845–1851. https://doi.org/10.1249/MSS.0000000000001987</a:t>
            </a:r>
          </a:p>
          <a:p>
            <a:pPr lvl="0"/>
            <a:r>
              <a:rPr lang="en-CA" sz="1800" dirty="0" err="1"/>
              <a:t>McArdle</a:t>
            </a:r>
            <a:r>
              <a:rPr lang="en-CA" sz="1800" dirty="0"/>
              <a:t>, WD, </a:t>
            </a:r>
            <a:r>
              <a:rPr lang="en-CA" sz="1800" dirty="0" err="1"/>
              <a:t>Katch</a:t>
            </a:r>
            <a:r>
              <a:rPr lang="en-CA" sz="1800" dirty="0"/>
              <a:t>, FI &amp; </a:t>
            </a:r>
            <a:r>
              <a:rPr lang="en-CA" sz="1800" dirty="0" err="1"/>
              <a:t>Katch</a:t>
            </a:r>
            <a:r>
              <a:rPr lang="en-CA" sz="1800" dirty="0"/>
              <a:t>, VL. (2015). Exercise Physiology: Nutrition, energy, and human performance. 8th ed. New York: Wolters Kluwer.</a:t>
            </a:r>
            <a:endParaRPr lang="en-US" sz="1800" dirty="0"/>
          </a:p>
          <a:p>
            <a:pPr lvl="0"/>
            <a:r>
              <a:rPr lang="en-US" sz="1800" dirty="0"/>
              <a:t>McGovern, A., </a:t>
            </a:r>
            <a:r>
              <a:rPr lang="en-US" sz="1800" dirty="0" err="1"/>
              <a:t>Mahony</a:t>
            </a:r>
            <a:r>
              <a:rPr lang="en-US" sz="1800" dirty="0"/>
              <a:t>, N., </a:t>
            </a:r>
            <a:r>
              <a:rPr lang="en-US" sz="1800" dirty="0" err="1"/>
              <a:t>Mockler</a:t>
            </a:r>
            <a:r>
              <a:rPr lang="en-US" sz="1800" dirty="0"/>
              <a:t>, D., &amp; Fleming, N. (2022). Efficacy of resistance training during adjuvant chemotherapy and radiation therapy in cancer care: a systematic review and meta-analysis. </a:t>
            </a:r>
            <a:r>
              <a:rPr lang="en-US" sz="1800" i="1" dirty="0"/>
              <a:t>Supportive care in cancer : official journal of the Multinational Association of Supportive Care in Cancer</a:t>
            </a:r>
            <a:r>
              <a:rPr lang="en-US" sz="1800" dirty="0"/>
              <a:t>, 10.1007/s00520-021-06708-6. Advance online publication. https://doi.org/10.1007/s00520-021-06708-6</a:t>
            </a:r>
          </a:p>
        </p:txBody>
      </p:sp>
    </p:spTree>
    <p:extLst>
      <p:ext uri="{BB962C8B-B14F-4D97-AF65-F5344CB8AC3E}">
        <p14:creationId xmlns:p14="http://schemas.microsoft.com/office/powerpoint/2010/main" val="423586009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160000" cy="5211762"/>
          </a:xfrm>
        </p:spPr>
        <p:txBody>
          <a:bodyPr>
            <a:normAutofit fontScale="77500" lnSpcReduction="20000"/>
          </a:bodyPr>
          <a:lstStyle/>
          <a:p>
            <a:r>
              <a:rPr lang="en-US" sz="2300" dirty="0" err="1"/>
              <a:t>Melov</a:t>
            </a:r>
            <a:r>
              <a:rPr lang="en-US" sz="2300" dirty="0"/>
              <a:t>, S., </a:t>
            </a:r>
            <a:r>
              <a:rPr lang="en-US" sz="2300" dirty="0" err="1"/>
              <a:t>Tarnopolsky</a:t>
            </a:r>
            <a:r>
              <a:rPr lang="en-US" sz="2300" dirty="0"/>
              <a:t>, M. A., Beckman, K., </a:t>
            </a:r>
            <a:r>
              <a:rPr lang="en-US" sz="2300" dirty="0" err="1"/>
              <a:t>Felkey</a:t>
            </a:r>
            <a:r>
              <a:rPr lang="en-US" sz="2300" dirty="0"/>
              <a:t>, K., &amp; Hubbard, A. (2007). Resistance exercise reverses aging in human skeletal muscle. </a:t>
            </a:r>
            <a:r>
              <a:rPr lang="en-US" sz="2300" i="1" dirty="0" err="1"/>
              <a:t>PloS</a:t>
            </a:r>
            <a:r>
              <a:rPr lang="en-US" sz="2300" i="1" dirty="0"/>
              <a:t> one</a:t>
            </a:r>
            <a:r>
              <a:rPr lang="en-US" sz="2300" dirty="0"/>
              <a:t>, </a:t>
            </a:r>
            <a:r>
              <a:rPr lang="en-US" sz="2300" i="1" dirty="0"/>
              <a:t>2</a:t>
            </a:r>
            <a:r>
              <a:rPr lang="en-US" sz="2300" dirty="0"/>
              <a:t>(5), e465. https://doi.org/10.1371/journal.pone.0000465</a:t>
            </a:r>
          </a:p>
          <a:p>
            <a:pPr lvl="0"/>
            <a:r>
              <a:rPr lang="en-US" sz="2300" dirty="0"/>
              <a:t>Miller, T., Mull, S., Aragon, A. A., Krieger, J., &amp; Schoenfeld, B. J. (2018). Resistance Training Combined With Diet Decreases Body Fat While Preserving Lean Mass Independent of Resting Metabolic Rate: A Randomized Trial. </a:t>
            </a:r>
            <a:r>
              <a:rPr lang="en-US" sz="2300" i="1" dirty="0"/>
              <a:t>International journal of sport nutrition and exercise metabolism</a:t>
            </a:r>
            <a:r>
              <a:rPr lang="en-US" sz="2300" dirty="0"/>
              <a:t>, </a:t>
            </a:r>
            <a:r>
              <a:rPr lang="en-US" sz="2300" i="1" dirty="0"/>
              <a:t>28</a:t>
            </a:r>
            <a:r>
              <a:rPr lang="en-US" sz="2300" dirty="0"/>
              <a:t>(1), 46–54. https://doi.org/10.1123/ijsnem.2017-0221</a:t>
            </a:r>
          </a:p>
          <a:p>
            <a:pPr lvl="0"/>
            <a:r>
              <a:rPr lang="en-US" sz="2300" dirty="0"/>
              <a:t>Momma, H., Kawakami, R., Honda, T., &amp; Sawada, S. S. (2022). Muscle-strengthening activities are associated with lower risk and mortality in major non-communicable diseases: a systematic review and meta-analysis of cohort studies. </a:t>
            </a:r>
            <a:r>
              <a:rPr lang="en-US" sz="2300" i="1" dirty="0"/>
              <a:t>British journal of sports medicine</a:t>
            </a:r>
            <a:r>
              <a:rPr lang="en-US" sz="2300" dirty="0"/>
              <a:t>, bjsports-2021-105061. Advance online publication. https://doi.org/10.1136/bjsports-2021-105061</a:t>
            </a:r>
          </a:p>
          <a:p>
            <a:pPr lvl="0"/>
            <a:r>
              <a:rPr lang="en-CA" sz="2300" dirty="0" err="1"/>
              <a:t>Oftedal</a:t>
            </a:r>
            <a:r>
              <a:rPr lang="en-CA" sz="2300" dirty="0"/>
              <a:t>, S., Smith, J., </a:t>
            </a:r>
            <a:r>
              <a:rPr lang="en-CA" sz="2300" dirty="0" err="1"/>
              <a:t>Vandelanotte</a:t>
            </a:r>
            <a:r>
              <a:rPr lang="en-CA" sz="2300" dirty="0"/>
              <a:t>, C., Burton, N.W., &amp; Duncan, M.J. (2019). Resistance training in addition to aerobic activity is associated with lower likelihood of depression and comorbid depression and anxiety symptoms: A cross sectional analysis of Australian women. </a:t>
            </a:r>
            <a:r>
              <a:rPr lang="en-CA" sz="2300" i="1" dirty="0"/>
              <a:t>Preventive Medicine</a:t>
            </a:r>
            <a:r>
              <a:rPr lang="en-CA" sz="2300" dirty="0"/>
              <a:t>, July 16:105773. </a:t>
            </a:r>
            <a:r>
              <a:rPr lang="en-CA" sz="2300" dirty="0" err="1"/>
              <a:t>doi</a:t>
            </a:r>
            <a:r>
              <a:rPr lang="en-CA" sz="2300" dirty="0"/>
              <a:t>: 10.1016/j.ypmed.2019.105773. [</a:t>
            </a:r>
            <a:r>
              <a:rPr lang="en-CA" sz="2300" dirty="0" err="1"/>
              <a:t>Epub</a:t>
            </a:r>
            <a:r>
              <a:rPr lang="en-CA" sz="2300" dirty="0"/>
              <a:t> ahead of print]</a:t>
            </a:r>
            <a:endParaRPr lang="en-US" sz="2300" dirty="0"/>
          </a:p>
          <a:p>
            <a:pPr lvl="0"/>
            <a:r>
              <a:rPr lang="en-US" sz="2300" dirty="0"/>
              <a:t>Patel, A. V., Hodge, J. M., Rees-</a:t>
            </a:r>
            <a:r>
              <a:rPr lang="en-US" sz="2300" dirty="0" err="1"/>
              <a:t>Punia</a:t>
            </a:r>
            <a:r>
              <a:rPr lang="en-US" sz="2300" dirty="0"/>
              <a:t>, E., </a:t>
            </a:r>
            <a:r>
              <a:rPr lang="en-US" sz="2300" dirty="0" err="1"/>
              <a:t>Teras</a:t>
            </a:r>
            <a:r>
              <a:rPr lang="en-US" sz="2300" dirty="0"/>
              <a:t>, L. R., Campbell, P. T., &amp; </a:t>
            </a:r>
            <a:r>
              <a:rPr lang="en-US" sz="2300" dirty="0" err="1"/>
              <a:t>Gapstur</a:t>
            </a:r>
            <a:r>
              <a:rPr lang="en-US" sz="2300" dirty="0"/>
              <a:t>, S. M. (2020). Relationship Between Muscle-Strengthening Activity and Cause-Specific Mortality in a Large US Cohort. </a:t>
            </a:r>
            <a:r>
              <a:rPr lang="en-US" sz="2300" i="1" dirty="0"/>
              <a:t>Preventing Chronic Disease, 17</a:t>
            </a:r>
            <a:r>
              <a:rPr lang="en-US" sz="2300" dirty="0"/>
              <a:t>. https://doi.org/10.5888/pcd17.190408</a:t>
            </a:r>
          </a:p>
          <a:p>
            <a:pPr lvl="0"/>
            <a:r>
              <a:rPr lang="en-CA" sz="2300" dirty="0"/>
              <a:t>Pratley, R., et. al. (1985, </a:t>
            </a:r>
            <a:r>
              <a:rPr lang="en-CA" sz="2300" dirty="0" err="1"/>
              <a:t>Epub</a:t>
            </a:r>
            <a:r>
              <a:rPr lang="en-CA" sz="2300" dirty="0"/>
              <a:t> 1994). Strength training increases resting metabolic rate and norepinephrine levels in healthy 50- to 65-yr-old men. </a:t>
            </a:r>
            <a:r>
              <a:rPr lang="en-CA" sz="2300" i="1" dirty="0"/>
              <a:t>Journal of Applied Physiology</a:t>
            </a:r>
            <a:r>
              <a:rPr lang="en-CA" sz="2300" dirty="0"/>
              <a:t>, 76(1), 133-137.</a:t>
            </a:r>
            <a:endParaRPr lang="en-US" sz="23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29758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160000" cy="50292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sz="2300" dirty="0" err="1"/>
              <a:t>Prevett</a:t>
            </a:r>
            <a:r>
              <a:rPr lang="en-US" sz="2300" dirty="0"/>
              <a:t>, C., </a:t>
            </a:r>
            <a:r>
              <a:rPr lang="en-US" sz="2300" dirty="0" err="1"/>
              <a:t>Moncion</a:t>
            </a:r>
            <a:r>
              <a:rPr lang="en-US" sz="2300" dirty="0"/>
              <a:t>, K., Phillips, S. M., Richardson, J., &amp; Tang, A. (2022). Role of Resistance Training in Mitigating Risk for Mobility Disability in Community-Dwelling Older Adults: A Systematic Review and Meta-analysis. </a:t>
            </a:r>
            <a:r>
              <a:rPr lang="en-US" sz="2300" i="1" dirty="0"/>
              <a:t>Archives of physical medicine and rehabilitation</a:t>
            </a:r>
            <a:r>
              <a:rPr lang="en-US" sz="2300" dirty="0"/>
              <a:t>, S0003-9993(22)00360-4. Advance online publication. https://doi.org/10.1016/j.apmr.2022.04.002</a:t>
            </a:r>
          </a:p>
          <a:p>
            <a:pPr lvl="0"/>
            <a:r>
              <a:rPr lang="en-CA" sz="2300" dirty="0" err="1"/>
              <a:t>Radaelli</a:t>
            </a:r>
            <a:r>
              <a:rPr lang="en-CA" sz="2300" dirty="0"/>
              <a:t>, R et. al. (2015). Dose-response of 1, 3, and 5 sets of resistance exercise on strength, local muscular endurance, and hypertrophy. </a:t>
            </a:r>
            <a:r>
              <a:rPr lang="en-CA" sz="2300" i="1" dirty="0"/>
              <a:t>Journal of Strength &amp; Conditioning Research</a:t>
            </a:r>
            <a:r>
              <a:rPr lang="en-CA" sz="2300" dirty="0"/>
              <a:t>, 29(5), 1349–1358.</a:t>
            </a:r>
            <a:endParaRPr lang="en-US" sz="2300" dirty="0"/>
          </a:p>
          <a:p>
            <a:pPr lvl="0"/>
            <a:r>
              <a:rPr lang="en-CA" sz="2300" dirty="0"/>
              <a:t>Russo, C.R. (2009). The effects of exercise on bone. Basic concepts and implications for the prevention of fractures. </a:t>
            </a:r>
            <a:r>
              <a:rPr lang="en-CA" sz="2300" i="1" dirty="0"/>
              <a:t>Clinical Cases in Mineral and Bone Metabolism</a:t>
            </a:r>
            <a:r>
              <a:rPr lang="en-CA" sz="2300" dirty="0"/>
              <a:t>, 6(3), 223–228.</a:t>
            </a:r>
            <a:endParaRPr lang="en-US" sz="2300" dirty="0"/>
          </a:p>
          <a:p>
            <a:pPr lvl="0"/>
            <a:r>
              <a:rPr lang="en-US" sz="2300" dirty="0" err="1"/>
              <a:t>Shailendra</a:t>
            </a:r>
            <a:r>
              <a:rPr lang="en-US" sz="2300" dirty="0"/>
              <a:t>, P., </a:t>
            </a:r>
            <a:r>
              <a:rPr lang="en-US" sz="2300" dirty="0" err="1"/>
              <a:t>Baldock</a:t>
            </a:r>
            <a:r>
              <a:rPr lang="en-US" sz="2300" dirty="0"/>
              <a:t>, K. L., Li, L., Bennie, J. A., &amp; Boyle, T. (2022). Resistance Training and Mortality Risk: A Systematic Review and Meta-Analysis. </a:t>
            </a:r>
            <a:r>
              <a:rPr lang="en-US" sz="2300" i="1" dirty="0"/>
              <a:t>American journal of preventive medicine</a:t>
            </a:r>
            <a:r>
              <a:rPr lang="en-US" sz="2300" dirty="0"/>
              <a:t>, S0749-3797(22)00176-3. Advance online publication. https://doi.org/10.1016/j.amepre.2022.03.020</a:t>
            </a:r>
          </a:p>
          <a:p>
            <a:pPr lvl="0"/>
            <a:r>
              <a:rPr lang="en-CA" sz="2300" dirty="0" err="1"/>
              <a:t>Siff</a:t>
            </a:r>
            <a:r>
              <a:rPr lang="en-CA" sz="2300" dirty="0"/>
              <a:t>, M.C. (2003). </a:t>
            </a:r>
            <a:r>
              <a:rPr lang="en-CA" sz="2300" dirty="0" err="1"/>
              <a:t>Supertraining</a:t>
            </a:r>
            <a:r>
              <a:rPr lang="en-CA" sz="2300" dirty="0"/>
              <a:t>. Denver, CO: </a:t>
            </a:r>
            <a:r>
              <a:rPr lang="en-CA" sz="2300" dirty="0" err="1"/>
              <a:t>Supertraining</a:t>
            </a:r>
            <a:r>
              <a:rPr lang="en-CA" sz="2300" dirty="0"/>
              <a:t> Institute.</a:t>
            </a:r>
            <a:endParaRPr lang="en-US" sz="2300" dirty="0"/>
          </a:p>
          <a:p>
            <a:pPr lvl="0"/>
            <a:r>
              <a:rPr lang="en-CA" sz="2300" dirty="0" err="1"/>
              <a:t>Simão</a:t>
            </a:r>
            <a:r>
              <a:rPr lang="en-CA" sz="2300" dirty="0"/>
              <a:t>, R., et. al. (2011). The influence of strength, flexibility, and simultaneous training on flexibility and strength gains. </a:t>
            </a:r>
            <a:r>
              <a:rPr lang="en-CA" sz="2300" i="1" dirty="0"/>
              <a:t>Journal of Strength and Conditioning Research</a:t>
            </a:r>
            <a:r>
              <a:rPr lang="en-CA" sz="2300" dirty="0"/>
              <a:t>, 25(5), 1333-1338. </a:t>
            </a:r>
            <a:endParaRPr lang="en-US" sz="2300" dirty="0"/>
          </a:p>
          <a:p>
            <a:pPr lvl="0"/>
            <a:r>
              <a:rPr lang="en-US" sz="2300" dirty="0"/>
              <a:t>Song, P., Han, P., Zhao, Y., Zhang, Y., Wang, L., Tao, Z., . . . Guo, Q. (2021). Muscle mass rather than muscle strength or physical performance is associated with metabolic syndrome in community-dwelling older Chinese adults. </a:t>
            </a:r>
            <a:r>
              <a:rPr lang="en-US" sz="2300" i="1" dirty="0"/>
              <a:t>BMC Geriatrics, 21</a:t>
            </a:r>
            <a:r>
              <a:rPr lang="en-US" sz="2300" dirty="0"/>
              <a:t>(1). doi:10.1186/s12877-021-02143-8</a:t>
            </a:r>
          </a:p>
          <a:p>
            <a:r>
              <a:rPr lang="en-US" sz="2300" dirty="0" err="1"/>
              <a:t>Srikanthan</a:t>
            </a:r>
            <a:r>
              <a:rPr lang="en-US" sz="2300" dirty="0"/>
              <a:t>, P., &amp; </a:t>
            </a:r>
            <a:r>
              <a:rPr lang="en-US" sz="2300" dirty="0" err="1"/>
              <a:t>Karlamangla</a:t>
            </a:r>
            <a:r>
              <a:rPr lang="en-US" sz="2300" dirty="0"/>
              <a:t>, A. S. (2014). Muscle mass index as a predictor of longevity in older adults. </a:t>
            </a:r>
            <a:r>
              <a:rPr lang="en-US" sz="2300" i="1" dirty="0"/>
              <a:t>The American journal of medicine</a:t>
            </a:r>
            <a:r>
              <a:rPr lang="en-US" sz="2300" dirty="0"/>
              <a:t>, </a:t>
            </a:r>
            <a:r>
              <a:rPr lang="en-US" sz="2300" i="1" dirty="0"/>
              <a:t>127</a:t>
            </a:r>
            <a:r>
              <a:rPr lang="en-US" sz="2300" dirty="0"/>
              <a:t>(6), 547–553. https://doi.org/10.1016/j.amjmed.2014.02.007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77371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160000" cy="50292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1900" dirty="0"/>
              <a:t>Steele, J., Fisher, J., </a:t>
            </a:r>
            <a:r>
              <a:rPr lang="en-US" sz="1900" dirty="0" err="1"/>
              <a:t>Giessing</a:t>
            </a:r>
            <a:r>
              <a:rPr lang="en-US" sz="1900" dirty="0"/>
              <a:t>, J., </a:t>
            </a:r>
            <a:r>
              <a:rPr lang="en-US" sz="1900" dirty="0" err="1"/>
              <a:t>Androulakis-Korakakis</a:t>
            </a:r>
            <a:r>
              <a:rPr lang="en-US" sz="1900" dirty="0"/>
              <a:t>, P., Wolf, M., </a:t>
            </a:r>
            <a:r>
              <a:rPr lang="en-US" sz="1900" dirty="0" err="1"/>
              <a:t>Kroeske</a:t>
            </a:r>
            <a:r>
              <a:rPr lang="en-US" sz="1900" dirty="0"/>
              <a:t>, B., &amp; Reuters, R. (2021). Long-term time-course of strength adaptation to minimal dose resistance training: Retrospective longitudinal growth modelling of a large cohort through training records. https://doi.org/10.31236/osf.io/eq485</a:t>
            </a:r>
          </a:p>
          <a:p>
            <a:pPr lvl="0"/>
            <a:r>
              <a:rPr lang="en-US" sz="1900" dirty="0" err="1"/>
              <a:t>Talar</a:t>
            </a:r>
            <a:r>
              <a:rPr lang="en-US" sz="1900" dirty="0"/>
              <a:t>, K., Hernández-Belmonte, A., </a:t>
            </a:r>
            <a:r>
              <a:rPr lang="en-US" sz="1900" dirty="0" err="1"/>
              <a:t>Vetrovsky</a:t>
            </a:r>
            <a:r>
              <a:rPr lang="en-US" sz="1900" dirty="0"/>
              <a:t>, T., </a:t>
            </a:r>
            <a:r>
              <a:rPr lang="en-US" sz="1900" dirty="0" err="1"/>
              <a:t>Steffl</a:t>
            </a:r>
            <a:r>
              <a:rPr lang="en-US" sz="1900" dirty="0"/>
              <a:t>, M., </a:t>
            </a:r>
            <a:r>
              <a:rPr lang="en-US" sz="1900" dirty="0" err="1"/>
              <a:t>Kałamacka</a:t>
            </a:r>
            <a:r>
              <a:rPr lang="en-US" sz="1900" dirty="0"/>
              <a:t>, E., &amp; </a:t>
            </a:r>
            <a:r>
              <a:rPr lang="en-US" sz="1900" dirty="0" err="1"/>
              <a:t>Courel</a:t>
            </a:r>
            <a:r>
              <a:rPr lang="en-US" sz="1900" dirty="0"/>
              <a:t>-Ibáñez, J. (2021). Benefits of Resistance Training in Early and Late Stages of Frailty and </a:t>
            </a:r>
            <a:r>
              <a:rPr lang="en-US" sz="1900" dirty="0" err="1"/>
              <a:t>Sarcopenia</a:t>
            </a:r>
            <a:r>
              <a:rPr lang="en-US" sz="1900" dirty="0"/>
              <a:t>: A Systematic Review and Meta-Analysis of Randomized Controlled Studies. </a:t>
            </a:r>
            <a:r>
              <a:rPr lang="en-US" sz="1900" i="1" dirty="0"/>
              <a:t>Journal of Clinical Medicine, 10</a:t>
            </a:r>
            <a:r>
              <a:rPr lang="en-US" sz="1900" dirty="0"/>
              <a:t>(8), 1630. https://doi.org/10.3390/jcm10081630</a:t>
            </a:r>
          </a:p>
          <a:p>
            <a:pPr lvl="0"/>
            <a:r>
              <a:rPr lang="en-CA" sz="1900" dirty="0"/>
              <a:t>Westcott, W.L. (2012). Resistance training is medicine: effects of strength training on health. </a:t>
            </a:r>
            <a:r>
              <a:rPr lang="en-CA" sz="1900" i="1" dirty="0"/>
              <a:t>Current Sports Medicine Reports</a:t>
            </a:r>
            <a:r>
              <a:rPr lang="en-CA" sz="1900" dirty="0"/>
              <a:t>, 11(4): 209-216. </a:t>
            </a:r>
            <a:endParaRPr lang="en-US" sz="1900" dirty="0"/>
          </a:p>
          <a:p>
            <a:pPr lvl="0"/>
            <a:r>
              <a:rPr lang="en-CA" sz="1900" dirty="0" err="1"/>
              <a:t>Umpierre</a:t>
            </a:r>
            <a:r>
              <a:rPr lang="en-CA" sz="1900" dirty="0"/>
              <a:t>, D., &amp; Stein, R. (2007). Hemodynamic and vascular effects of resistance training: implications for cardiovascular disease. </a:t>
            </a:r>
            <a:r>
              <a:rPr lang="en-CA" sz="1900" i="1" dirty="0" err="1"/>
              <a:t>Arquivos</a:t>
            </a:r>
            <a:r>
              <a:rPr lang="en-CA" sz="1900" i="1" dirty="0"/>
              <a:t> </a:t>
            </a:r>
            <a:r>
              <a:rPr lang="en-CA" sz="1900" i="1" dirty="0" err="1"/>
              <a:t>Brasileiros</a:t>
            </a:r>
            <a:r>
              <a:rPr lang="en-CA" sz="1900" i="1" dirty="0"/>
              <a:t> de </a:t>
            </a:r>
            <a:r>
              <a:rPr lang="en-CA" sz="1900" i="1" dirty="0" err="1"/>
              <a:t>Cardiologia</a:t>
            </a:r>
            <a:r>
              <a:rPr lang="en-CA" sz="1900" dirty="0"/>
              <a:t>, 89(4), 256-262.</a:t>
            </a:r>
            <a:endParaRPr lang="en-US" sz="1900" dirty="0"/>
          </a:p>
          <a:p>
            <a:pPr lvl="0"/>
            <a:r>
              <a:rPr lang="en-CA" sz="1900" dirty="0" err="1"/>
              <a:t>Wackerhage</a:t>
            </a:r>
            <a:r>
              <a:rPr lang="en-CA" sz="1900" dirty="0"/>
              <a:t>, H., </a:t>
            </a:r>
            <a:r>
              <a:rPr lang="en-CA" sz="1900" dirty="0" err="1"/>
              <a:t>Vechetti</a:t>
            </a:r>
            <a:r>
              <a:rPr lang="en-CA" sz="1900" dirty="0"/>
              <a:t>, I. J., Baumert, P., </a:t>
            </a:r>
            <a:r>
              <a:rPr lang="en-CA" sz="1900" dirty="0" err="1"/>
              <a:t>Gehlert</a:t>
            </a:r>
            <a:r>
              <a:rPr lang="en-CA" sz="1900" dirty="0"/>
              <a:t>, S., Becker, L., Jaspers, R. T., &amp; de Angelis, M. H. (2022). Does a Hypertrophying Muscle Fibre </a:t>
            </a:r>
            <a:r>
              <a:rPr lang="en-CA" sz="1900" dirty="0" err="1"/>
              <a:t>Reprogramme</a:t>
            </a:r>
            <a:r>
              <a:rPr lang="en-CA" sz="1900" dirty="0"/>
              <a:t> its Metabolism Similar to a Cancer Cell?. </a:t>
            </a:r>
            <a:r>
              <a:rPr lang="en-CA" sz="1900" i="1" dirty="0"/>
              <a:t>Sports medicine (Auckland, N.Z.)</a:t>
            </a:r>
            <a:r>
              <a:rPr lang="en-CA" sz="1900" dirty="0"/>
              <a:t>, 10.1007/s40279-022-01676-1. Advance online publication. https://doi.org/10.1007/s40279-022-01676-1</a:t>
            </a:r>
            <a:endParaRPr lang="en-US" sz="1900" dirty="0"/>
          </a:p>
          <a:p>
            <a:pPr lvl="0"/>
            <a:r>
              <a:rPr lang="en-CA" sz="1900" dirty="0"/>
              <a:t>Willis, L.H., et. al. (1985, </a:t>
            </a:r>
            <a:r>
              <a:rPr lang="en-CA" sz="1900" dirty="0" err="1"/>
              <a:t>Epub</a:t>
            </a:r>
            <a:r>
              <a:rPr lang="en-CA" sz="1900" dirty="0"/>
              <a:t> 2012). Effects of aerobic and/or resistance training on body mass and fat mass in overweight or obese adults. </a:t>
            </a:r>
            <a:r>
              <a:rPr lang="en-CA" sz="1900" i="1" dirty="0"/>
              <a:t>Journal of Applied Physiology</a:t>
            </a:r>
            <a:r>
              <a:rPr lang="en-CA" sz="1900" dirty="0"/>
              <a:t>, 113(12), 1831-1837. </a:t>
            </a:r>
            <a:endParaRPr lang="en-US" sz="19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27760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800" dirty="0" err="1"/>
              <a:t>Willardson</a:t>
            </a:r>
            <a:r>
              <a:rPr lang="en-US" sz="1800" dirty="0"/>
              <a:t>, J. M., &amp; Tudor-Locke, C. (2005). Survival of the strongest: A brief review examining the association between muscular fitness and mortality. </a:t>
            </a:r>
            <a:r>
              <a:rPr lang="en-US" sz="1800" i="1" dirty="0"/>
              <a:t>Strength and Conditioning Journal, 27</a:t>
            </a:r>
            <a:r>
              <a:rPr lang="en-US" sz="1800" dirty="0"/>
              <a:t>(3), 80. https://doi.org/10.1519/1533-4295(2005)027[0080:sotsab]2.0.co;2 </a:t>
            </a:r>
          </a:p>
          <a:p>
            <a:pPr lvl="0"/>
            <a:r>
              <a:rPr lang="en-CA" sz="1800" dirty="0"/>
              <a:t> </a:t>
            </a:r>
            <a:r>
              <a:rPr lang="en-CA" sz="1800" dirty="0" err="1"/>
              <a:t>Winett</a:t>
            </a:r>
            <a:r>
              <a:rPr lang="en-CA" sz="1800" dirty="0"/>
              <a:t>, R.A., &amp; </a:t>
            </a:r>
            <a:r>
              <a:rPr lang="en-CA" sz="1800" dirty="0" err="1"/>
              <a:t>Carpinelli</a:t>
            </a:r>
            <a:r>
              <a:rPr lang="en-CA" sz="1800" dirty="0"/>
              <a:t>, R.N. (2001). Review: potential health-related benefits of resistance training. Preventive Medicine, 33(5), 503-513. </a:t>
            </a:r>
            <a:endParaRPr lang="en-US" sz="1800" dirty="0"/>
          </a:p>
          <a:p>
            <a:pPr lvl="0"/>
            <a:r>
              <a:rPr lang="en-CA" sz="1800" dirty="0"/>
              <a:t>Xiang, M.Q., et. al. (2019). Effect of a combined exercise and dietary Intervention on self-control in obese adolescents. </a:t>
            </a:r>
            <a:r>
              <a:rPr lang="en-CA" sz="1800" i="1" dirty="0"/>
              <a:t>Frontiers in Psychology</a:t>
            </a:r>
            <a:r>
              <a:rPr lang="en-CA" sz="1800" dirty="0"/>
              <a:t>, June 28;10:1385. </a:t>
            </a:r>
            <a:r>
              <a:rPr lang="en-CA" sz="1800" dirty="0" err="1"/>
              <a:t>doi</a:t>
            </a:r>
            <a:r>
              <a:rPr lang="en-CA" sz="1800" dirty="0"/>
              <a:t>: 10.3389/fpsyg.2019.01385. </a:t>
            </a:r>
            <a:endParaRPr lang="en-US" sz="1800" dirty="0"/>
          </a:p>
          <a:p>
            <a:pPr lvl="0"/>
            <a:r>
              <a:rPr lang="en-US" sz="1800" dirty="0"/>
              <a:t>Yang, J., </a:t>
            </a:r>
            <a:r>
              <a:rPr lang="en-US" sz="1800" dirty="0" err="1"/>
              <a:t>Christophi</a:t>
            </a:r>
            <a:r>
              <a:rPr lang="en-US" sz="1800" dirty="0"/>
              <a:t>, C. A., </a:t>
            </a:r>
            <a:r>
              <a:rPr lang="en-US" sz="1800" dirty="0" err="1"/>
              <a:t>Farioli</a:t>
            </a:r>
            <a:r>
              <a:rPr lang="en-US" sz="1800" dirty="0"/>
              <a:t>, A., </a:t>
            </a:r>
            <a:r>
              <a:rPr lang="en-US" sz="1800" dirty="0" err="1"/>
              <a:t>Baur</a:t>
            </a:r>
            <a:r>
              <a:rPr lang="en-US" sz="1800" dirty="0"/>
              <a:t>, D. M., Moffatt, S., </a:t>
            </a:r>
            <a:r>
              <a:rPr lang="en-US" sz="1800" dirty="0" err="1"/>
              <a:t>Zollinger</a:t>
            </a:r>
            <a:r>
              <a:rPr lang="en-US" sz="1800" dirty="0"/>
              <a:t>, T. W., &amp; Kales, S. N. (2019). Association Between Push-up Exercise Capacity and Future Cardiovascular Events Among Active Adult Men. </a:t>
            </a:r>
            <a:r>
              <a:rPr lang="en-US" sz="1800" i="1" dirty="0"/>
              <a:t>JAMA network open</a:t>
            </a:r>
            <a:r>
              <a:rPr lang="en-US" sz="1800" dirty="0"/>
              <a:t>, </a:t>
            </a:r>
            <a:r>
              <a:rPr lang="en-US" sz="1800" i="1" dirty="0"/>
              <a:t>2</a:t>
            </a:r>
            <a:r>
              <a:rPr lang="en-US" sz="1800" dirty="0"/>
              <a:t>(2), e188341. https://doi.org/10.1001/jamanetworkopen.2018.8341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905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86600" y="2695493"/>
            <a:ext cx="3553691" cy="38878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C00000"/>
                </a:solidFill>
              </a:rPr>
              <a:t>Injury Reduction</a:t>
            </a:r>
            <a:endParaRPr lang="en-CA" sz="5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763000" cy="4800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CA" sz="3200" dirty="0"/>
              <a:t>Improved strength-to-weight ratio</a:t>
            </a:r>
          </a:p>
          <a:p>
            <a:pPr>
              <a:lnSpc>
                <a:spcPct val="90000"/>
              </a:lnSpc>
              <a:defRPr/>
            </a:pPr>
            <a:r>
              <a:rPr lang="en-CA" sz="3200" dirty="0"/>
              <a:t>Muscle balance</a:t>
            </a:r>
          </a:p>
          <a:p>
            <a:pPr>
              <a:lnSpc>
                <a:spcPct val="90000"/>
              </a:lnSpc>
              <a:defRPr/>
            </a:pPr>
            <a:r>
              <a:rPr lang="en-CA" sz="3200" dirty="0"/>
              <a:t>Improved posture?</a:t>
            </a:r>
          </a:p>
          <a:p>
            <a:pPr>
              <a:lnSpc>
                <a:spcPct val="90000"/>
              </a:lnSpc>
              <a:defRPr/>
            </a:pPr>
            <a:r>
              <a:rPr lang="en-CA" sz="3200" dirty="0"/>
              <a:t>Improved stability </a:t>
            </a:r>
            <a:r>
              <a:rPr lang="en-CA" sz="2800" dirty="0"/>
              <a:t>(not machines) </a:t>
            </a:r>
            <a:endParaRPr lang="en-CA" sz="32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328592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5943FE5F973A449BDD4C22D321E0D7" ma:contentTypeVersion="11" ma:contentTypeDescription="Create a new document." ma:contentTypeScope="" ma:versionID="54cf4dd07c74edd3bb7595a3e6855955">
  <xsd:schema xmlns:xsd="http://www.w3.org/2001/XMLSchema" xmlns:xs="http://www.w3.org/2001/XMLSchema" xmlns:p="http://schemas.microsoft.com/office/2006/metadata/properties" xmlns:ns3="55a9bee6-c80d-456f-8353-61f3b86d66ec" targetNamespace="http://schemas.microsoft.com/office/2006/metadata/properties" ma:root="true" ma:fieldsID="955685eb16601588745ee571736954b3" ns3:_="">
    <xsd:import namespace="55a9bee6-c80d-456f-8353-61f3b86d66e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a9bee6-c80d-456f-8353-61f3b86d66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61DBE3-AF92-42AC-9690-2FE8A91C82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a9bee6-c80d-456f-8353-61f3b86d66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5DDED10-D2F1-4881-9461-9FA4C1A3A2EA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55a9bee6-c80d-456f-8353-61f3b86d66e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514E6BD-AD99-42B3-910D-09CA6EDA19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84832</TotalTime>
  <Words>7325</Words>
  <Application>Microsoft Office PowerPoint</Application>
  <PresentationFormat>Widescreen</PresentationFormat>
  <Paragraphs>776</Paragraphs>
  <Slides>88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5" baseType="lpstr">
      <vt:lpstr>Amazon Ember</vt:lpstr>
      <vt:lpstr>Arial</vt:lpstr>
      <vt:lpstr>Calibri</vt:lpstr>
      <vt:lpstr>Cambria</vt:lpstr>
      <vt:lpstr>Tahoma</vt:lpstr>
      <vt:lpstr>Wingdings</vt:lpstr>
      <vt:lpstr>Adjacency</vt:lpstr>
      <vt:lpstr>Muscular Fitness</vt:lpstr>
      <vt:lpstr>Objectives</vt:lpstr>
      <vt:lpstr>Why do you lift? </vt:lpstr>
      <vt:lpstr>Questions to Ponder…</vt:lpstr>
      <vt:lpstr>Introduction </vt:lpstr>
      <vt:lpstr>Strength &amp; Scripture</vt:lpstr>
      <vt:lpstr>Part 1: Benefits of Resistance Training </vt:lpstr>
      <vt:lpstr>Performance</vt:lpstr>
      <vt:lpstr>Injury Reduction</vt:lpstr>
      <vt:lpstr>Physical fitness</vt:lpstr>
      <vt:lpstr>Body Composition</vt:lpstr>
      <vt:lpstr>Aesthetics </vt:lpstr>
      <vt:lpstr>Health</vt:lpstr>
      <vt:lpstr>Strength &amp; Mortality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Mortality Research</vt:lpstr>
      <vt:lpstr> </vt:lpstr>
      <vt:lpstr>PowerPoint Presentation</vt:lpstr>
      <vt:lpstr>Strength, Muscle Mass &amp; COVID-19</vt:lpstr>
      <vt:lpstr>Health Benefits of Muscle</vt:lpstr>
      <vt:lpstr>Aging Well</vt:lpstr>
      <vt:lpstr>PowerPoint Presentation</vt:lpstr>
      <vt:lpstr>Mark Rippetoe </vt:lpstr>
      <vt:lpstr>Impact on Flourishing  </vt:lpstr>
      <vt:lpstr>Application Activity:</vt:lpstr>
      <vt:lpstr>Okay, but how much time will this take?</vt:lpstr>
      <vt:lpstr>PowerPoint Presentation</vt:lpstr>
      <vt:lpstr>Part 2: Steps to Designing a Resistance Training Program</vt:lpstr>
      <vt:lpstr>Step 1: Select Appropriate Exercises</vt:lpstr>
      <vt:lpstr>Total Body? </vt:lpstr>
      <vt:lpstr>Squat</vt:lpstr>
      <vt:lpstr>Hinge</vt:lpstr>
      <vt:lpstr>Pull</vt:lpstr>
      <vt:lpstr>Push</vt:lpstr>
      <vt:lpstr>Carries</vt:lpstr>
      <vt:lpstr>Accessories</vt:lpstr>
      <vt:lpstr>Home Body Weight Training</vt:lpstr>
      <vt:lpstr>Our Home Gym</vt:lpstr>
      <vt:lpstr>Step 2: Weekly Layout of Movements </vt:lpstr>
      <vt:lpstr>Goals &amp; Weekly Layouts</vt:lpstr>
      <vt:lpstr>Step 3: Exercise Order Tips</vt:lpstr>
      <vt:lpstr>Exercise Order Options</vt:lpstr>
      <vt:lpstr>PowerPoint Presentation</vt:lpstr>
      <vt:lpstr>PowerPoint Presentation</vt:lpstr>
      <vt:lpstr>Step 4: Select Reps &amp; Loads</vt:lpstr>
      <vt:lpstr>Step 5: Select # of Sets</vt:lpstr>
      <vt:lpstr>Step 6: Select Rest Intervals</vt:lpstr>
      <vt:lpstr>For More Info:</vt:lpstr>
      <vt:lpstr>Women &amp; Weight Training</vt:lpstr>
      <vt:lpstr>Bonus Section:  Sample Programs</vt:lpstr>
      <vt:lpstr>Sample Program Guide</vt:lpstr>
      <vt:lpstr>Whole Body Routines</vt:lpstr>
      <vt:lpstr>Sample Beginner Program</vt:lpstr>
      <vt:lpstr>The Minimalist – Low Frequency </vt:lpstr>
      <vt:lpstr>The Minimalist - Exercise Snacking</vt:lpstr>
      <vt:lpstr>The Minimalist - Exercise Snacking</vt:lpstr>
      <vt:lpstr>Sample General Fitness Circuit Express (Home or Gym) </vt:lpstr>
      <vt:lpstr>A/B Whole Body</vt:lpstr>
      <vt:lpstr>A/B Whole Body Example</vt:lpstr>
      <vt:lpstr>A/B: Pull, Push, Leg</vt:lpstr>
      <vt:lpstr>A, B, C: Pull, Push, Leg</vt:lpstr>
      <vt:lpstr>Push/Pull</vt:lpstr>
      <vt:lpstr>PowerPoint Presentation</vt:lpstr>
      <vt:lpstr>Hinge &amp; Push, Squat &amp; Pull</vt:lpstr>
      <vt:lpstr>PowerPoint Presentation</vt:lpstr>
      <vt:lpstr>Upper/Lower Split</vt:lpstr>
      <vt:lpstr>Upper/Lower Options</vt:lpstr>
      <vt:lpstr>Sample Upper/Lower </vt:lpstr>
      <vt:lpstr>Advanced Upper/Lower</vt:lpstr>
      <vt:lpstr>Movement Splits</vt:lpstr>
      <vt:lpstr>Movement Split Example</vt:lpstr>
      <vt:lpstr>Body Part Splits/Bro Splits</vt:lpstr>
      <vt:lpstr>Sample Body Part/Bro Split </vt:lpstr>
      <vt:lpstr>PowerPoint Presentation</vt:lpstr>
      <vt:lpstr>Questions?</vt:lpstr>
      <vt:lpstr>References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Trinity Western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Resistance Training</dc:title>
  <dc:creator>Andrew Heming</dc:creator>
  <cp:lastModifiedBy>Jack Reimer</cp:lastModifiedBy>
  <cp:revision>275</cp:revision>
  <dcterms:created xsi:type="dcterms:W3CDTF">2008-10-04T02:07:46Z</dcterms:created>
  <dcterms:modified xsi:type="dcterms:W3CDTF">2022-09-16T17:30:33Z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0x010100125943FE5F973A449BDD4C22D321E0D7</vt:lpwstr>
  </property>
</Properties>
</file>